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9" r:id="rId3"/>
  </p:sldIdLst>
  <p:sldSz cx="30275213" cy="42803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481" userDrawn="1">
          <p15:clr>
            <a:srgbClr val="A4A3A4"/>
          </p15:clr>
        </p15:guide>
        <p15:guide id="2" pos="736" userDrawn="1">
          <p15:clr>
            <a:srgbClr val="A4A3A4"/>
          </p15:clr>
        </p15:guide>
        <p15:guide id="3" pos="6723" userDrawn="1">
          <p15:clr>
            <a:srgbClr val="A4A3A4"/>
          </p15:clr>
        </p15:guide>
        <p15:guide id="4" pos="12756" userDrawn="1">
          <p15:clr>
            <a:srgbClr val="A4A3A4"/>
          </p15:clr>
        </p15:guide>
        <p15:guide id="5" pos="98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B79D"/>
    <a:srgbClr val="262950"/>
    <a:srgbClr val="60EFCC"/>
    <a:srgbClr val="DEDDEE"/>
    <a:srgbClr val="EEECFF"/>
    <a:srgbClr val="D4D9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43"/>
    <p:restoredTop sz="94577"/>
  </p:normalViewPr>
  <p:slideViewPr>
    <p:cSldViewPr snapToGrid="0">
      <p:cViewPr>
        <p:scale>
          <a:sx n="39" d="100"/>
          <a:sy n="39" d="100"/>
        </p:scale>
        <p:origin x="1528" y="-5448"/>
      </p:cViewPr>
      <p:guideLst>
        <p:guide orient="horz" pos="13481"/>
        <p:guide pos="736"/>
        <p:guide pos="6723"/>
        <p:guide pos="12756"/>
        <p:guide pos="98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BEDDA85B-99C0-ED57-634F-F5BCFF34D9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2332" b="53668"/>
          <a:stretch/>
        </p:blipFill>
        <p:spPr>
          <a:xfrm>
            <a:off x="-1" y="8058621"/>
            <a:ext cx="30275213" cy="598535"/>
          </a:xfrm>
          <a:prstGeom prst="rect">
            <a:avLst/>
          </a:prstGeom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3462BE4F-B338-76E4-0011-FF71F90B2C0A}"/>
              </a:ext>
            </a:extLst>
          </p:cNvPr>
          <p:cNvSpPr/>
          <p:nvPr userDrawn="1"/>
        </p:nvSpPr>
        <p:spPr>
          <a:xfrm>
            <a:off x="10686097" y="8897911"/>
            <a:ext cx="9230437" cy="15366793"/>
          </a:xfrm>
          <a:prstGeom prst="rect">
            <a:avLst/>
          </a:prstGeom>
          <a:noFill/>
          <a:ln w="38100">
            <a:solidFill>
              <a:srgbClr val="49B79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CA50EBD1-1E07-498E-C73E-77E73162EA4D}"/>
              </a:ext>
            </a:extLst>
          </p:cNvPr>
          <p:cNvSpPr/>
          <p:nvPr userDrawn="1"/>
        </p:nvSpPr>
        <p:spPr>
          <a:xfrm>
            <a:off x="10711557" y="24647777"/>
            <a:ext cx="9230437" cy="11040979"/>
          </a:xfrm>
          <a:prstGeom prst="rect">
            <a:avLst/>
          </a:prstGeom>
          <a:noFill/>
          <a:ln w="38100">
            <a:solidFill>
              <a:srgbClr val="49B79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8C92575C-2C93-2B4D-113A-AC7C52E35925}"/>
              </a:ext>
            </a:extLst>
          </p:cNvPr>
          <p:cNvSpPr/>
          <p:nvPr userDrawn="1"/>
        </p:nvSpPr>
        <p:spPr>
          <a:xfrm>
            <a:off x="20287297" y="8932825"/>
            <a:ext cx="9230437" cy="19589421"/>
          </a:xfrm>
          <a:prstGeom prst="rect">
            <a:avLst/>
          </a:prstGeom>
          <a:noFill/>
          <a:ln w="38100">
            <a:solidFill>
              <a:srgbClr val="49B79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8" name="Imagen 37">
            <a:extLst>
              <a:ext uri="{FF2B5EF4-FFF2-40B4-BE49-F238E27FC236}">
                <a16:creationId xmlns:a16="http://schemas.microsoft.com/office/drawing/2014/main" id="{F85E914F-45AA-CAA0-49D9-1490545237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99" r="34076" b="18662"/>
          <a:stretch/>
        </p:blipFill>
        <p:spPr>
          <a:xfrm>
            <a:off x="0" y="36153506"/>
            <a:ext cx="19958580" cy="1430089"/>
          </a:xfrm>
          <a:prstGeom prst="rect">
            <a:avLst/>
          </a:prstGeom>
        </p:spPr>
      </p:pic>
      <p:sp>
        <p:nvSpPr>
          <p:cNvPr id="40" name="Marcador de texto 39">
            <a:extLst>
              <a:ext uri="{FF2B5EF4-FFF2-40B4-BE49-F238E27FC236}">
                <a16:creationId xmlns:a16="http://schemas.microsoft.com/office/drawing/2014/main" id="{AD4F4C72-2E60-A4F7-2BEF-1E12D22B063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82700" y="3067372"/>
            <a:ext cx="14112841" cy="47427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600" b="1" i="0">
                <a:latin typeface="Figtree ExtraBold" pitchFamily="2" charset="0"/>
              </a:defRPr>
            </a:lvl1pPr>
            <a:lvl2pPr marL="1513743" indent="0">
              <a:buNone/>
              <a:defRPr b="1" i="0">
                <a:latin typeface="Figtree ExtraBold" pitchFamily="2" charset="0"/>
              </a:defRPr>
            </a:lvl2pPr>
            <a:lvl3pPr marL="3027487" indent="0">
              <a:buNone/>
              <a:defRPr b="1" i="0">
                <a:latin typeface="Figtree ExtraBold" pitchFamily="2" charset="0"/>
              </a:defRPr>
            </a:lvl3pPr>
            <a:lvl4pPr marL="4541230" indent="0">
              <a:buNone/>
              <a:defRPr b="1" i="0">
                <a:latin typeface="Figtree ExtraBold" pitchFamily="2" charset="0"/>
              </a:defRPr>
            </a:lvl4pPr>
            <a:lvl5pPr marL="6054974" indent="0">
              <a:buNone/>
              <a:defRPr b="1" i="0">
                <a:latin typeface="Figtree ExtraBold" pitchFamily="2" charset="0"/>
              </a:defRPr>
            </a:lvl5pPr>
          </a:lstStyle>
          <a:p>
            <a:pPr lvl="0"/>
            <a:r>
              <a:rPr lang="es-MX"/>
              <a:t>Haga click para modificar el estilo de título</a:t>
            </a:r>
            <a:endParaRPr lang="es-CL"/>
          </a:p>
        </p:txBody>
      </p:sp>
      <p:sp>
        <p:nvSpPr>
          <p:cNvPr id="43" name="Marcador de texto 42">
            <a:extLst>
              <a:ext uri="{FF2B5EF4-FFF2-40B4-BE49-F238E27FC236}">
                <a16:creationId xmlns:a16="http://schemas.microsoft.com/office/drawing/2014/main" id="{02E9B04C-D76F-D6E2-1791-504AB89ECAA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5849600" y="3067050"/>
            <a:ext cx="13668375" cy="47434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2000" b="0" i="0">
                <a:solidFill>
                  <a:srgbClr val="49B79D"/>
                </a:solidFill>
                <a:latin typeface="Figtree Medium" pitchFamily="2" charset="0"/>
              </a:defRPr>
            </a:lvl1pPr>
            <a:lvl2pPr marL="26988" indent="0">
              <a:lnSpc>
                <a:spcPct val="150000"/>
              </a:lnSpc>
              <a:spcBef>
                <a:spcPts val="3311"/>
              </a:spcBef>
              <a:buNone/>
              <a:tabLst/>
              <a:defRPr sz="1600" b="0" i="0">
                <a:latin typeface="Figtree Medium" pitchFamily="2" charset="0"/>
              </a:defRPr>
            </a:lvl2pPr>
            <a:lvl3pPr marL="3027487" indent="0">
              <a:buNone/>
              <a:defRPr/>
            </a:lvl3pPr>
            <a:lvl4pPr marL="4541230" indent="0">
              <a:buNone/>
              <a:defRPr/>
            </a:lvl4pPr>
            <a:lvl5pPr marL="6054974" indent="0">
              <a:buNone/>
              <a:defRPr/>
            </a:lvl5pPr>
          </a:lstStyle>
          <a:p>
            <a:pPr lvl="0"/>
            <a:r>
              <a:rPr lang="es-MX"/>
              <a:t>Nombres de autores de poster</a:t>
            </a:r>
          </a:p>
          <a:p>
            <a:pPr lvl="1"/>
            <a:r>
              <a:rPr lang="es-MX"/>
              <a:t>Afiliación autor 1</a:t>
            </a:r>
          </a:p>
        </p:txBody>
      </p:sp>
      <p:sp>
        <p:nvSpPr>
          <p:cNvPr id="45" name="Marcador de texto 44">
            <a:extLst>
              <a:ext uri="{FF2B5EF4-FFF2-40B4-BE49-F238E27FC236}">
                <a16:creationId xmlns:a16="http://schemas.microsoft.com/office/drawing/2014/main" id="{BF674BBA-6939-C40D-5CEC-75943D59066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08075" y="8414849"/>
            <a:ext cx="9226550" cy="145661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s-MX" sz="2800" b="1" u="sng" kern="1200">
                <a:solidFill>
                  <a:srgbClr val="49B79D"/>
                </a:solidFill>
                <a:latin typeface="Figtree ExtraBold" pitchFamily="2" charset="0"/>
                <a:ea typeface="+mn-ea"/>
                <a:cs typeface="+mn-cs"/>
              </a:defRPr>
            </a:lvl1pPr>
            <a:lvl2pPr marL="0" indent="0" algn="l" defTabSz="3027487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lang="es-MX" sz="20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3027487" indent="0">
              <a:buNone/>
              <a:defRPr/>
            </a:lvl3pPr>
            <a:lvl4pPr marL="4541230" indent="0">
              <a:buNone/>
              <a:defRPr/>
            </a:lvl4pPr>
            <a:lvl5pPr marL="6054974" indent="0">
              <a:buNone/>
              <a:defRPr/>
            </a:lvl5pPr>
          </a:lstStyle>
          <a:p>
            <a:pPr lvl="0"/>
            <a:r>
              <a:rPr lang="es-MX"/>
              <a:t>Subtítulo</a:t>
            </a:r>
          </a:p>
          <a:p>
            <a:pPr lvl="1"/>
            <a:r>
              <a:rPr lang="es-MX"/>
              <a:t>Inserta texto de desarrollo</a:t>
            </a:r>
          </a:p>
        </p:txBody>
      </p:sp>
      <p:sp>
        <p:nvSpPr>
          <p:cNvPr id="47" name="Marcador de posición de imagen 46">
            <a:extLst>
              <a:ext uri="{FF2B5EF4-FFF2-40B4-BE49-F238E27FC236}">
                <a16:creationId xmlns:a16="http://schemas.microsoft.com/office/drawing/2014/main" id="{7896D03B-1A3A-31FF-F112-00BEE813985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60500" y="23358475"/>
            <a:ext cx="9274125" cy="2962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 i="0">
                <a:latin typeface="Figtree" pitchFamily="2" charset="0"/>
              </a:defRPr>
            </a:lvl1pPr>
          </a:lstStyle>
          <a:p>
            <a:endParaRPr lang="es-CL"/>
          </a:p>
        </p:txBody>
      </p:sp>
      <p:sp>
        <p:nvSpPr>
          <p:cNvPr id="48" name="Marcador de texto 44">
            <a:extLst>
              <a:ext uri="{FF2B5EF4-FFF2-40B4-BE49-F238E27FC236}">
                <a16:creationId xmlns:a16="http://schemas.microsoft.com/office/drawing/2014/main" id="{DBF3DE68-42D2-B582-1FDB-DCBD596FE9F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08075" y="26698198"/>
            <a:ext cx="9226550" cy="89601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s-MX" sz="2800" b="1" u="sng" kern="1200">
                <a:solidFill>
                  <a:srgbClr val="49B79D"/>
                </a:solidFill>
                <a:latin typeface="Figtree ExtraBold" pitchFamily="2" charset="0"/>
                <a:ea typeface="+mn-ea"/>
                <a:cs typeface="+mn-cs"/>
              </a:defRPr>
            </a:lvl1pPr>
            <a:lvl2pPr marL="0" indent="0" algn="l" defTabSz="3027487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lang="es-MX" sz="20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3027487" indent="0">
              <a:buNone/>
              <a:defRPr/>
            </a:lvl3pPr>
            <a:lvl4pPr marL="4541230" indent="0">
              <a:buNone/>
              <a:defRPr/>
            </a:lvl4pPr>
            <a:lvl5pPr marL="6054974" indent="0">
              <a:buNone/>
              <a:defRPr/>
            </a:lvl5pPr>
          </a:lstStyle>
          <a:p>
            <a:pPr lvl="0"/>
            <a:r>
              <a:rPr lang="es-MX"/>
              <a:t>Subtítulo</a:t>
            </a:r>
          </a:p>
          <a:p>
            <a:pPr lvl="1"/>
            <a:r>
              <a:rPr lang="es-MX"/>
              <a:t>Inserta texto de desarrollo</a:t>
            </a:r>
          </a:p>
        </p:txBody>
      </p:sp>
      <p:sp>
        <p:nvSpPr>
          <p:cNvPr id="49" name="Marcador de texto 44">
            <a:extLst>
              <a:ext uri="{FF2B5EF4-FFF2-40B4-BE49-F238E27FC236}">
                <a16:creationId xmlns:a16="http://schemas.microsoft.com/office/drawing/2014/main" id="{A3DCFAF2-1260-8F31-F19F-94C18C92BD2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0310475" y="29011418"/>
            <a:ext cx="9226550" cy="62959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s-MX" sz="2800" b="1" u="sng" kern="1200">
                <a:solidFill>
                  <a:srgbClr val="49B79D"/>
                </a:solidFill>
                <a:latin typeface="Figtree ExtraBold" pitchFamily="2" charset="0"/>
                <a:ea typeface="+mn-ea"/>
                <a:cs typeface="+mn-cs"/>
              </a:defRPr>
            </a:lvl1pPr>
            <a:lvl2pPr marL="0" indent="0" algn="l" defTabSz="3027487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lang="es-MX" sz="20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3027487" indent="0">
              <a:buNone/>
              <a:defRPr/>
            </a:lvl3pPr>
            <a:lvl4pPr marL="4541230" indent="0">
              <a:buNone/>
              <a:defRPr/>
            </a:lvl4pPr>
            <a:lvl5pPr marL="6054974" indent="0">
              <a:buNone/>
              <a:defRPr/>
            </a:lvl5pPr>
          </a:lstStyle>
          <a:p>
            <a:pPr lvl="0"/>
            <a:r>
              <a:rPr lang="es-MX"/>
              <a:t>Subtítulo</a:t>
            </a:r>
          </a:p>
          <a:p>
            <a:pPr lvl="1"/>
            <a:r>
              <a:rPr lang="es-MX"/>
              <a:t>Inserta texto de desarrollo</a:t>
            </a:r>
          </a:p>
        </p:txBody>
      </p:sp>
      <p:sp>
        <p:nvSpPr>
          <p:cNvPr id="52" name="Marcador de texto 51">
            <a:extLst>
              <a:ext uri="{FF2B5EF4-FFF2-40B4-BE49-F238E27FC236}">
                <a16:creationId xmlns:a16="http://schemas.microsoft.com/office/drawing/2014/main" id="{223DD732-B518-EB5D-F0BD-57E506BDEA6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0250755" y="35688756"/>
            <a:ext cx="9266980" cy="34081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s-MX" sz="2400" b="1" kern="1200" cap="all" spc="100" baseline="0">
                <a:solidFill>
                  <a:srgbClr val="262950"/>
                </a:solidFill>
                <a:latin typeface="Figtree ExtraBold" pitchFamily="2" charset="0"/>
                <a:ea typeface="+mn-ea"/>
                <a:cs typeface="+mn-cs"/>
              </a:defRPr>
            </a:lvl1pPr>
            <a:lvl2pPr marL="0" indent="0" algn="l" defTabSz="3027487" rtl="0" eaLnBrk="1" latinLnBrk="0" hangingPunct="1">
              <a:lnSpc>
                <a:spcPct val="150000"/>
              </a:lnSpc>
              <a:spcBef>
                <a:spcPts val="0"/>
              </a:spcBef>
              <a:buNone/>
              <a:defRPr lang="es-MX" sz="1400" kern="1200">
                <a:solidFill>
                  <a:srgbClr val="262950"/>
                </a:solidFill>
                <a:latin typeface="Figtree" pitchFamily="2" charset="0"/>
                <a:ea typeface="+mn-ea"/>
                <a:cs typeface="+mn-cs"/>
              </a:defRPr>
            </a:lvl2pPr>
            <a:lvl3pPr marL="0" indent="0" algn="l" defTabSz="3027487" rtl="0" eaLnBrk="1" latinLnBrk="0" hangingPunct="1">
              <a:lnSpc>
                <a:spcPct val="150000"/>
              </a:lnSpc>
              <a:buNone/>
              <a:defRPr lang="es-MX" sz="1400" kern="1200">
                <a:solidFill>
                  <a:srgbClr val="262950"/>
                </a:solidFill>
                <a:latin typeface="Figtree" pitchFamily="2" charset="0"/>
                <a:ea typeface="+mn-ea"/>
                <a:cs typeface="+mn-cs"/>
              </a:defRPr>
            </a:lvl3pPr>
            <a:lvl4pPr marL="0" indent="0" algn="l" defTabSz="3027487" rtl="0" eaLnBrk="1" latinLnBrk="0" hangingPunct="1">
              <a:lnSpc>
                <a:spcPct val="150000"/>
              </a:lnSpc>
              <a:buNone/>
              <a:defRPr lang="es-MX" sz="1400" kern="1200">
                <a:solidFill>
                  <a:srgbClr val="262950"/>
                </a:solidFill>
                <a:latin typeface="Figtree" pitchFamily="2" charset="0"/>
                <a:ea typeface="+mn-ea"/>
                <a:cs typeface="+mn-cs"/>
              </a:defRPr>
            </a:lvl4pPr>
            <a:lvl5pPr marL="0" indent="0" algn="l" defTabSz="3027487" rtl="0" eaLnBrk="1" latinLnBrk="0" hangingPunct="1">
              <a:lnSpc>
                <a:spcPct val="150000"/>
              </a:lnSpc>
              <a:buNone/>
              <a:defRPr lang="es-CL" sz="1400" kern="1200">
                <a:solidFill>
                  <a:srgbClr val="262950"/>
                </a:solidFill>
                <a:latin typeface="Figtree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s-MX"/>
              <a:t>TÏTULO REFERENCIAS</a:t>
            </a:r>
          </a:p>
          <a:p>
            <a:pPr lvl="1"/>
            <a:r>
              <a:rPr lang="es-MX"/>
              <a:t>Referencias</a:t>
            </a:r>
          </a:p>
        </p:txBody>
      </p:sp>
      <p:sp>
        <p:nvSpPr>
          <p:cNvPr id="54" name="Marcador de posición de imagen 46">
            <a:extLst>
              <a:ext uri="{FF2B5EF4-FFF2-40B4-BE49-F238E27FC236}">
                <a16:creationId xmlns:a16="http://schemas.microsoft.com/office/drawing/2014/main" id="{66EF1FF4-E44F-D0D2-2016-A76D38C8DEC7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1063482" y="30396584"/>
            <a:ext cx="8526845" cy="49098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 i="0">
                <a:latin typeface="Figtree" pitchFamily="2" charset="0"/>
              </a:defRPr>
            </a:lvl1pPr>
          </a:lstStyle>
          <a:p>
            <a:endParaRPr lang="es-CL"/>
          </a:p>
        </p:txBody>
      </p:sp>
      <p:sp>
        <p:nvSpPr>
          <p:cNvPr id="55" name="Marcador de posición de imagen 46">
            <a:extLst>
              <a:ext uri="{FF2B5EF4-FFF2-40B4-BE49-F238E27FC236}">
                <a16:creationId xmlns:a16="http://schemas.microsoft.com/office/drawing/2014/main" id="{5B27BAB2-AF3F-11CD-3844-E754104801C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0595409" y="23275347"/>
            <a:ext cx="8526845" cy="49098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 i="0">
                <a:latin typeface="Figtree" pitchFamily="2" charset="0"/>
              </a:defRPr>
            </a:lvl1pPr>
          </a:lstStyle>
          <a:p>
            <a:endParaRPr lang="es-CL"/>
          </a:p>
        </p:txBody>
      </p:sp>
      <p:sp>
        <p:nvSpPr>
          <p:cNvPr id="56" name="Marcador de posición de imagen 46">
            <a:extLst>
              <a:ext uri="{FF2B5EF4-FFF2-40B4-BE49-F238E27FC236}">
                <a16:creationId xmlns:a16="http://schemas.microsoft.com/office/drawing/2014/main" id="{06848F13-60E4-F584-9A5A-58F3A44CC13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1063482" y="14718884"/>
            <a:ext cx="8526845" cy="91663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 i="0">
                <a:latin typeface="Figtree" pitchFamily="2" charset="0"/>
              </a:defRPr>
            </a:lvl1pPr>
          </a:lstStyle>
          <a:p>
            <a:endParaRPr lang="es-CL"/>
          </a:p>
        </p:txBody>
      </p:sp>
      <p:sp>
        <p:nvSpPr>
          <p:cNvPr id="57" name="Marcador de texto 44">
            <a:extLst>
              <a:ext uri="{FF2B5EF4-FFF2-40B4-BE49-F238E27FC236}">
                <a16:creationId xmlns:a16="http://schemas.microsoft.com/office/drawing/2014/main" id="{0A321025-BFE2-86BB-0C2F-887B0C67986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1027929" y="9300361"/>
            <a:ext cx="8562398" cy="4953773"/>
          </a:xfrm>
          <a:prstGeom prst="rect">
            <a:avLst/>
          </a:prstGeom>
        </p:spPr>
        <p:txBody>
          <a:bodyPr/>
          <a:lstStyle>
            <a:lvl1pPr marL="0" indent="0" algn="l" defTabSz="3027487" rtl="0" eaLnBrk="1" latinLnBrk="0" hangingPunct="1">
              <a:lnSpc>
                <a:spcPct val="150000"/>
              </a:lnSpc>
              <a:spcBef>
                <a:spcPts val="1000"/>
              </a:spcBef>
              <a:buNone/>
              <a:defRPr lang="es-MX" sz="2400" b="1" kern="1200" cap="all" spc="100" baseline="0">
                <a:solidFill>
                  <a:srgbClr val="262950"/>
                </a:solidFill>
                <a:latin typeface="Figtree ExtraBold" pitchFamily="2" charset="0"/>
                <a:ea typeface="+mn-ea"/>
                <a:cs typeface="+mn-cs"/>
              </a:defRPr>
            </a:lvl1pPr>
            <a:lvl2pPr marL="0" indent="0" algn="l" defTabSz="3027487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lang="es-MX" sz="20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3027487" indent="0">
              <a:buNone/>
              <a:defRPr/>
            </a:lvl3pPr>
            <a:lvl4pPr marL="4541230" indent="0">
              <a:buNone/>
              <a:defRPr/>
            </a:lvl4pPr>
            <a:lvl5pPr marL="6054974" indent="0">
              <a:buNone/>
              <a:defRPr/>
            </a:lvl5pPr>
          </a:lstStyle>
          <a:p>
            <a:pPr lvl="0"/>
            <a:r>
              <a:rPr lang="es-MX"/>
              <a:t>Subtítulo</a:t>
            </a:r>
          </a:p>
          <a:p>
            <a:pPr lvl="1"/>
            <a:r>
              <a:rPr lang="es-MX"/>
              <a:t>Inserta texto de desarrollo</a:t>
            </a:r>
          </a:p>
        </p:txBody>
      </p:sp>
      <p:sp>
        <p:nvSpPr>
          <p:cNvPr id="58" name="Marcador de texto 44">
            <a:extLst>
              <a:ext uri="{FF2B5EF4-FFF2-40B4-BE49-F238E27FC236}">
                <a16:creationId xmlns:a16="http://schemas.microsoft.com/office/drawing/2014/main" id="{D870314E-123A-62E3-7D91-E0E6650560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0615274" y="9300361"/>
            <a:ext cx="8562398" cy="13485814"/>
          </a:xfrm>
          <a:prstGeom prst="rect">
            <a:avLst/>
          </a:prstGeom>
        </p:spPr>
        <p:txBody>
          <a:bodyPr/>
          <a:lstStyle>
            <a:lvl1pPr marL="0" indent="0" algn="l" defTabSz="3027487" rtl="0" eaLnBrk="1" latinLnBrk="0" hangingPunct="1">
              <a:lnSpc>
                <a:spcPct val="150000"/>
              </a:lnSpc>
              <a:spcBef>
                <a:spcPts val="1000"/>
              </a:spcBef>
              <a:buNone/>
              <a:defRPr lang="es-MX" sz="2400" b="1" kern="1200" cap="all" spc="100" baseline="0">
                <a:solidFill>
                  <a:srgbClr val="262950"/>
                </a:solidFill>
                <a:latin typeface="Figtree ExtraBold" pitchFamily="2" charset="0"/>
                <a:ea typeface="+mn-ea"/>
                <a:cs typeface="+mn-cs"/>
              </a:defRPr>
            </a:lvl1pPr>
            <a:lvl2pPr marL="0" indent="0" algn="l" defTabSz="3027487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lang="es-MX" sz="20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3027487" indent="0">
              <a:buNone/>
              <a:defRPr/>
            </a:lvl3pPr>
            <a:lvl4pPr marL="4541230" indent="0">
              <a:buNone/>
              <a:defRPr/>
            </a:lvl4pPr>
            <a:lvl5pPr marL="6054974" indent="0">
              <a:buNone/>
              <a:defRPr/>
            </a:lvl5pPr>
          </a:lstStyle>
          <a:p>
            <a:pPr lvl="0"/>
            <a:r>
              <a:rPr lang="es-MX"/>
              <a:t>Subtítulo</a:t>
            </a:r>
          </a:p>
          <a:p>
            <a:pPr lvl="1"/>
            <a:r>
              <a:rPr lang="es-MX"/>
              <a:t>Inserta texto de desarrollo</a:t>
            </a:r>
          </a:p>
        </p:txBody>
      </p:sp>
      <p:sp>
        <p:nvSpPr>
          <p:cNvPr id="59" name="Marcador de texto 44">
            <a:extLst>
              <a:ext uri="{FF2B5EF4-FFF2-40B4-BE49-F238E27FC236}">
                <a16:creationId xmlns:a16="http://schemas.microsoft.com/office/drawing/2014/main" id="{E862B4DD-672D-F661-C1EF-ECABBA4F7CB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027929" y="24983707"/>
            <a:ext cx="8562398" cy="4953773"/>
          </a:xfrm>
          <a:prstGeom prst="rect">
            <a:avLst/>
          </a:prstGeom>
        </p:spPr>
        <p:txBody>
          <a:bodyPr/>
          <a:lstStyle>
            <a:lvl1pPr marL="0" indent="0" algn="l" defTabSz="3027487" rtl="0" eaLnBrk="1" latinLnBrk="0" hangingPunct="1">
              <a:lnSpc>
                <a:spcPct val="150000"/>
              </a:lnSpc>
              <a:spcBef>
                <a:spcPts val="1000"/>
              </a:spcBef>
              <a:buNone/>
              <a:defRPr lang="es-MX" sz="2400" b="1" kern="1200" cap="all" spc="100" baseline="0">
                <a:solidFill>
                  <a:srgbClr val="262950"/>
                </a:solidFill>
                <a:latin typeface="Figtree ExtraBold" pitchFamily="2" charset="0"/>
                <a:ea typeface="+mn-ea"/>
                <a:cs typeface="+mn-cs"/>
              </a:defRPr>
            </a:lvl1pPr>
            <a:lvl2pPr marL="0" indent="0" algn="l" defTabSz="3027487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lang="es-MX" sz="20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3027487" indent="0">
              <a:buNone/>
              <a:defRPr/>
            </a:lvl3pPr>
            <a:lvl4pPr marL="4541230" indent="0">
              <a:buNone/>
              <a:defRPr/>
            </a:lvl4pPr>
            <a:lvl5pPr marL="6054974" indent="0">
              <a:buNone/>
              <a:defRPr/>
            </a:lvl5pPr>
          </a:lstStyle>
          <a:p>
            <a:pPr lvl="0"/>
            <a:r>
              <a:rPr lang="es-MX"/>
              <a:t>Subtítulo</a:t>
            </a:r>
          </a:p>
          <a:p>
            <a:pPr lvl="1"/>
            <a:r>
              <a:rPr lang="es-MX"/>
              <a:t>Inserta texto de desarrollo</a:t>
            </a:r>
          </a:p>
        </p:txBody>
      </p:sp>
      <p:sp>
        <p:nvSpPr>
          <p:cNvPr id="61" name="Marcador de texto 60">
            <a:extLst>
              <a:ext uri="{FF2B5EF4-FFF2-40B4-BE49-F238E27FC236}">
                <a16:creationId xmlns:a16="http://schemas.microsoft.com/office/drawing/2014/main" id="{EB73FC82-D164-D594-FED2-2F3C9AB8DBC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82688" y="40255825"/>
            <a:ext cx="14666912" cy="2055813"/>
          </a:xfrm>
          <a:prstGeom prst="rect">
            <a:avLst/>
          </a:prstGeom>
        </p:spPr>
        <p:txBody>
          <a:bodyPr numCol="2" spcCol="720000"/>
          <a:lstStyle>
            <a:lvl1pPr marL="0" indent="0">
              <a:buNone/>
              <a:defRPr lang="es-MX" sz="1400" kern="1200">
                <a:solidFill>
                  <a:schemeClr val="bg1"/>
                </a:solidFill>
                <a:latin typeface="Figtree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s-MX"/>
              <a:t>Agradecimientos</a:t>
            </a:r>
          </a:p>
        </p:txBody>
      </p:sp>
      <p:sp>
        <p:nvSpPr>
          <p:cNvPr id="62" name="Marcador de posición de imagen 46">
            <a:extLst>
              <a:ext uri="{FF2B5EF4-FFF2-40B4-BE49-F238E27FC236}">
                <a16:creationId xmlns:a16="http://schemas.microsoft.com/office/drawing/2014/main" id="{2A637E8B-D7A1-59D9-E6F8-BB01113A0C19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1060500" y="37682347"/>
            <a:ext cx="18856034" cy="17725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 i="0">
                <a:latin typeface="Figtree" pitchFamily="2" charset="0"/>
              </a:defRPr>
            </a:lvl1pPr>
          </a:lstStyle>
          <a:p>
            <a:r>
              <a:rPr lang="es-CL"/>
              <a:t>Logos</a:t>
            </a:r>
          </a:p>
        </p:txBody>
      </p:sp>
    </p:spTree>
    <p:extLst>
      <p:ext uri="{BB962C8B-B14F-4D97-AF65-F5344CB8AC3E}">
        <p14:creationId xmlns:p14="http://schemas.microsoft.com/office/powerpoint/2010/main" val="5394155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481" userDrawn="1">
          <p15:clr>
            <a:srgbClr val="FBAE40"/>
          </p15:clr>
        </p15:guide>
        <p15:guide id="2" pos="9535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n 24">
            <a:extLst>
              <a:ext uri="{FF2B5EF4-FFF2-40B4-BE49-F238E27FC236}">
                <a16:creationId xmlns:a16="http://schemas.microsoft.com/office/drawing/2014/main" id="{4499CC62-D630-8E8A-8B90-E4B97947AF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9083" r="21943" b="4224"/>
          <a:stretch/>
        </p:blipFill>
        <p:spPr>
          <a:xfrm>
            <a:off x="0" y="39573200"/>
            <a:ext cx="30275213" cy="3230563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890211" y="41150844"/>
            <a:ext cx="6811923" cy="11188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es-CL" sz="3973" b="0" i="0" kern="1200" smtClean="0">
                <a:solidFill>
                  <a:srgbClr val="262950"/>
                </a:solidFill>
                <a:latin typeface="Avenir" panose="02000503020000020003" pitchFamily="2" charset="0"/>
                <a:ea typeface="+mn-ea"/>
                <a:cs typeface="+mn-cs"/>
              </a:defRPr>
            </a:lvl1pPr>
          </a:lstStyle>
          <a:p>
            <a:fld id="{D2662871-A562-C145-B117-9E95D7F03FF2}" type="datetimeFigureOut">
              <a:rPr lang="es-CL" smtClean="0"/>
              <a:pPr/>
              <a:t>16-03-26</a:t>
            </a:fld>
            <a:endParaRPr lang="es-CL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78DF27D8-E407-54A7-FBA9-D88E1C55ABC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186571" y="941844"/>
            <a:ext cx="6119216" cy="1155158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B057872A-E2A4-E5C5-5B5B-FB45DEE69D5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941094"/>
            <a:ext cx="7467601" cy="425291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8A32D00D-815A-9785-7921-EB9DE0E4CA2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63840" y="941094"/>
            <a:ext cx="7467601" cy="425291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43D86FCE-9B69-A697-FC71-1D3FD8E32F5B}"/>
              </a:ext>
            </a:extLst>
          </p:cNvPr>
          <p:cNvSpPr/>
          <p:nvPr userDrawn="1"/>
        </p:nvSpPr>
        <p:spPr>
          <a:xfrm>
            <a:off x="1" y="40182800"/>
            <a:ext cx="7367094" cy="2107496"/>
          </a:xfrm>
          <a:prstGeom prst="rect">
            <a:avLst/>
          </a:prstGeom>
          <a:solidFill>
            <a:srgbClr val="2629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03406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3027487" rtl="0" eaLnBrk="1" latinLnBrk="0" hangingPunct="1">
        <a:lnSpc>
          <a:spcPct val="100000"/>
        </a:lnSpc>
        <a:spcBef>
          <a:spcPct val="0"/>
        </a:spcBef>
        <a:buNone/>
        <a:defRPr sz="14000" b="1" i="0" kern="1200">
          <a:solidFill>
            <a:srgbClr val="262950"/>
          </a:solidFill>
          <a:latin typeface="Avenir Black" panose="02000503020000020003" pitchFamily="2" charset="0"/>
          <a:ea typeface="+mj-ea"/>
          <a:cs typeface="+mj-cs"/>
        </a:defRPr>
      </a:lvl1pPr>
    </p:titleStyle>
    <p:bodyStyle>
      <a:lvl1pPr marL="756872" indent="-756872" algn="l" defTabSz="3027487" rtl="0" eaLnBrk="1" latinLnBrk="0" hangingPunct="1">
        <a:lnSpc>
          <a:spcPct val="90000"/>
        </a:lnSpc>
        <a:spcBef>
          <a:spcPts val="3311"/>
        </a:spcBef>
        <a:buFont typeface="Arial" panose="020B0604020202020204" pitchFamily="34" charset="0"/>
        <a:buChar char="•"/>
        <a:defRPr sz="9271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1pPr>
      <a:lvl2pPr marL="2270615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2pPr>
      <a:lvl3pPr marL="378435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6622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3pPr>
      <a:lvl4pPr marL="5298102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4pPr>
      <a:lvl5pPr marL="681184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5pPr>
      <a:lvl6pPr marL="832558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839333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135307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866820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1pPr>
      <a:lvl2pPr marL="1513743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2pPr>
      <a:lvl3pPr marL="302748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3pPr>
      <a:lvl4pPr marL="454123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05497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756871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082461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059620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109948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5.jpeg"/><Relationship Id="rId18" Type="http://schemas.openxmlformats.org/officeDocument/2006/relationships/image" Target="../media/image20.jpe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4.jpeg"/><Relationship Id="rId17" Type="http://schemas.openxmlformats.org/officeDocument/2006/relationships/image" Target="../media/image19.jpeg"/><Relationship Id="rId2" Type="http://schemas.openxmlformats.org/officeDocument/2006/relationships/image" Target="../media/image5.png"/><Relationship Id="rId16" Type="http://schemas.openxmlformats.org/officeDocument/2006/relationships/image" Target="../media/image18.png"/><Relationship Id="rId20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3.jpeg"/><Relationship Id="rId5" Type="http://schemas.openxmlformats.org/officeDocument/2006/relationships/image" Target="../media/image8.png"/><Relationship Id="rId15" Type="http://schemas.openxmlformats.org/officeDocument/2006/relationships/image" Target="../media/image17.png"/><Relationship Id="rId10" Type="http://schemas.openxmlformats.org/officeDocument/2006/relationships/image" Target="../media/image4.emf"/><Relationship Id="rId19" Type="http://schemas.openxmlformats.org/officeDocument/2006/relationships/image" Target="../media/image21.jpe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A5B76E-6E66-FDB7-AF4B-A2A0EE3A70B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97281" y="2830621"/>
            <a:ext cx="14349548" cy="5717213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s-CL" sz="9600" dirty="0" err="1">
                <a:latin typeface="Figtree ExtraBold" pitchFamily="2" charset="0"/>
              </a:rPr>
              <a:t>Toxic</a:t>
            </a:r>
            <a:r>
              <a:rPr lang="es-CL" sz="9600" dirty="0">
                <a:latin typeface="Figtree ExtraBold" pitchFamily="2" charset="0"/>
              </a:rPr>
              <a:t> </a:t>
            </a:r>
            <a:r>
              <a:rPr lang="es-CL" sz="9600" dirty="0" err="1">
                <a:latin typeface="Figtree ExtraBold" pitchFamily="2" charset="0"/>
              </a:rPr>
              <a:t>Hitchhikers</a:t>
            </a:r>
            <a:r>
              <a:rPr lang="es-CL" sz="9600" dirty="0">
                <a:latin typeface="Figtree ExtraBold" pitchFamily="2" charset="0"/>
              </a:rPr>
              <a:t>: </a:t>
            </a:r>
            <a:r>
              <a:rPr lang="es-CL" sz="9600" dirty="0" err="1">
                <a:latin typeface="Figtree ExtraBold" pitchFamily="2" charset="0"/>
              </a:rPr>
              <a:t>PAHs</a:t>
            </a:r>
            <a:r>
              <a:rPr lang="es-CL" sz="9600" dirty="0">
                <a:latin typeface="Figtree ExtraBold" pitchFamily="2" charset="0"/>
              </a:rPr>
              <a:t> in </a:t>
            </a:r>
            <a:r>
              <a:rPr lang="es-CL" sz="9600" dirty="0" err="1">
                <a:latin typeface="Figtree ExtraBold" pitchFamily="2" charset="0"/>
              </a:rPr>
              <a:t>Plankton</a:t>
            </a:r>
            <a:r>
              <a:rPr lang="es-CL" sz="9600" dirty="0">
                <a:latin typeface="Figtree ExtraBold" pitchFamily="2" charset="0"/>
              </a:rPr>
              <a:t> and </a:t>
            </a:r>
            <a:r>
              <a:rPr lang="es-CL" sz="9600" dirty="0" err="1">
                <a:latin typeface="Figtree ExtraBold" pitchFamily="2" charset="0"/>
              </a:rPr>
              <a:t>the</a:t>
            </a:r>
            <a:r>
              <a:rPr lang="es-CL" sz="9600" dirty="0">
                <a:latin typeface="Figtree ExtraBold" pitchFamily="2" charset="0"/>
              </a:rPr>
              <a:t> </a:t>
            </a:r>
            <a:r>
              <a:rPr lang="es-CL" sz="9600" dirty="0" err="1">
                <a:latin typeface="Figtree ExtraBold" pitchFamily="2" charset="0"/>
              </a:rPr>
              <a:t>Changing</a:t>
            </a:r>
            <a:r>
              <a:rPr lang="es-CL" sz="9600" dirty="0">
                <a:latin typeface="Figtree ExtraBold" pitchFamily="2" charset="0"/>
              </a:rPr>
              <a:t> </a:t>
            </a:r>
            <a:r>
              <a:rPr lang="es-CL" sz="9600" dirty="0" err="1">
                <a:latin typeface="Figtree ExtraBold" pitchFamily="2" charset="0"/>
              </a:rPr>
              <a:t>Antarctic</a:t>
            </a:r>
            <a:r>
              <a:rPr lang="es-CL" sz="9600" dirty="0">
                <a:latin typeface="Figtree ExtraBold" pitchFamily="2" charset="0"/>
              </a:rPr>
              <a:t> </a:t>
            </a:r>
            <a:r>
              <a:rPr lang="es-CL" sz="9600" dirty="0" err="1">
                <a:latin typeface="Figtree ExtraBold" pitchFamily="2" charset="0"/>
              </a:rPr>
              <a:t>Ecosystem</a:t>
            </a:r>
            <a:endParaRPr lang="es-CL" dirty="0">
              <a:latin typeface="Figtree ExtraBold" pitchFamily="2" charset="0"/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4F7B3D5-588D-5F3A-54C4-87478F34B16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5713076" y="3067371"/>
            <a:ext cx="13464858" cy="546414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</a:pPr>
            <a:r>
              <a:rPr lang="es-ES" sz="2000">
                <a:solidFill>
                  <a:srgbClr val="49B79D"/>
                </a:solidFill>
                <a:latin typeface="Figtree Medium" pitchFamily="2" charset="0"/>
              </a:rPr>
              <a:t>Paula N. 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Tapia Pino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1,2,3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, Thais Luarte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2,3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, Rosario Vargas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2,3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, Victoria Gómez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2,3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, Andrea Hirmas-Olivares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2,3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, Gustavo Chiang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4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, Juan Höfer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5,6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, Ricardo </a:t>
            </a:r>
            <a:r>
              <a:rPr lang="es-ES" sz="2000" dirty="0" err="1">
                <a:solidFill>
                  <a:srgbClr val="49B79D"/>
                </a:solidFill>
                <a:latin typeface="Figtree Medium" pitchFamily="2" charset="0"/>
              </a:rPr>
              <a:t>Giesecke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5,7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, Petra </a:t>
            </a:r>
            <a:r>
              <a:rPr lang="es-ES" sz="2000" dirty="0" err="1">
                <a:solidFill>
                  <a:srgbClr val="49B79D"/>
                </a:solidFill>
                <a:latin typeface="Figtree Medium" pitchFamily="2" charset="0"/>
              </a:rPr>
              <a:t>Pybrylova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8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, </a:t>
            </a:r>
            <a:r>
              <a:rPr lang="es-ES" sz="2000" dirty="0" err="1">
                <a:solidFill>
                  <a:srgbClr val="49B79D"/>
                </a:solidFill>
                <a:latin typeface="Figtree Medium" pitchFamily="2" charset="0"/>
              </a:rPr>
              <a:t>Jakub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 </a:t>
            </a:r>
            <a:r>
              <a:rPr lang="es-ES" sz="2000" dirty="0" err="1">
                <a:solidFill>
                  <a:srgbClr val="49B79D"/>
                </a:solidFill>
                <a:latin typeface="Figtree Medium" pitchFamily="2" charset="0"/>
              </a:rPr>
              <a:t>Martinik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8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, </a:t>
            </a:r>
            <a:r>
              <a:rPr lang="es-CL" sz="2000" dirty="0">
                <a:solidFill>
                  <a:srgbClr val="49B79D"/>
                </a:solidFill>
                <a:latin typeface="Figtree Medium" pitchFamily="2" charset="0"/>
              </a:rPr>
              <a:t> 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Karla Pozo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8,9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, Eduardo Castro-</a:t>
            </a:r>
            <a:r>
              <a:rPr lang="es-ES" sz="2000" dirty="0" err="1">
                <a:solidFill>
                  <a:srgbClr val="49B79D"/>
                </a:solidFill>
                <a:latin typeface="Figtree Medium" pitchFamily="2" charset="0"/>
              </a:rPr>
              <a:t>Nallar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3,10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 Cristóbal J. Galbán-Malagón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2,3,11,12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s-CL" sz="1600" dirty="0">
                <a:solidFill>
                  <a:srgbClr val="49B79D"/>
                </a:solidFill>
                <a:latin typeface="Figtree Medium" pitchFamily="2" charset="0"/>
              </a:rPr>
              <a:t>¹</a:t>
            </a:r>
            <a:r>
              <a:rPr lang="es-CL" sz="1600" dirty="0">
                <a:latin typeface="Figtree Medium" pitchFamily="2" charset="0"/>
              </a:rPr>
              <a:t>Master in </a:t>
            </a:r>
            <a:r>
              <a:rPr lang="es-CL" sz="1600" dirty="0" err="1">
                <a:latin typeface="Figtree Medium" pitchFamily="2" charset="0"/>
              </a:rPr>
              <a:t>Chemistry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with</a:t>
            </a:r>
            <a:r>
              <a:rPr lang="es-CL" sz="1600" dirty="0">
                <a:latin typeface="Figtree Medium" pitchFamily="2" charset="0"/>
              </a:rPr>
              <a:t> a </a:t>
            </a:r>
            <a:r>
              <a:rPr lang="es-CL" sz="1600" dirty="0" err="1">
                <a:latin typeface="Figtree Medium" pitchFamily="2" charset="0"/>
              </a:rPr>
              <a:t>mention</a:t>
            </a:r>
            <a:r>
              <a:rPr lang="es-CL" sz="1600" dirty="0">
                <a:latin typeface="Figtree Medium" pitchFamily="2" charset="0"/>
              </a:rPr>
              <a:t> in </a:t>
            </a:r>
            <a:r>
              <a:rPr lang="es-CL" sz="1600" dirty="0" err="1">
                <a:latin typeface="Figtree Medium" pitchFamily="2" charset="0"/>
              </a:rPr>
              <a:t>Environmental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Chemistry</a:t>
            </a:r>
            <a:r>
              <a:rPr lang="es-CL" sz="1600" dirty="0">
                <a:latin typeface="Figtree Medium" pitchFamily="2" charset="0"/>
              </a:rPr>
              <a:t>, </a:t>
            </a:r>
            <a:r>
              <a:rPr lang="es-CL" sz="1600" dirty="0" err="1">
                <a:latin typeface="Figtree Medium" pitchFamily="2" charset="0"/>
              </a:rPr>
              <a:t>Faculty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of</a:t>
            </a:r>
            <a:r>
              <a:rPr lang="es-CL" sz="1600" dirty="0">
                <a:latin typeface="Figtree Medium" pitchFamily="2" charset="0"/>
              </a:rPr>
              <a:t> Chemical and </a:t>
            </a:r>
            <a:r>
              <a:rPr lang="es-CL" sz="1600" dirty="0" err="1">
                <a:latin typeface="Figtree Medium" pitchFamily="2" charset="0"/>
              </a:rPr>
              <a:t>Pharmaceutical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Sciences</a:t>
            </a:r>
            <a:r>
              <a:rPr lang="es-CL" sz="1600" dirty="0">
                <a:latin typeface="Figtree Medium" pitchFamily="2" charset="0"/>
              </a:rPr>
              <a:t>, </a:t>
            </a:r>
            <a:r>
              <a:rPr lang="es-CL" sz="1600" dirty="0" err="1">
                <a:latin typeface="Figtree Medium" pitchFamily="2" charset="0"/>
              </a:rPr>
              <a:t>University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of</a:t>
            </a:r>
            <a:r>
              <a:rPr lang="es-CL" sz="1600" dirty="0">
                <a:latin typeface="Figtree Medium" pitchFamily="2" charset="0"/>
              </a:rPr>
              <a:t> Chile;  </a:t>
            </a:r>
            <a:r>
              <a:rPr lang="es-CL" sz="1600" dirty="0">
                <a:solidFill>
                  <a:srgbClr val="49B79D"/>
                </a:solidFill>
                <a:latin typeface="Figtree Medium" pitchFamily="2" charset="0"/>
              </a:rPr>
              <a:t>²</a:t>
            </a:r>
            <a:r>
              <a:rPr lang="es-CL" sz="1600" dirty="0">
                <a:latin typeface="Figtree Medium" pitchFamily="2" charset="0"/>
              </a:rPr>
              <a:t>GEMA, Center </a:t>
            </a:r>
            <a:r>
              <a:rPr lang="es-CL" sz="1600" dirty="0" err="1">
                <a:latin typeface="Figtree Medium" pitchFamily="2" charset="0"/>
              </a:rPr>
              <a:t>for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Genomics</a:t>
            </a:r>
            <a:r>
              <a:rPr lang="es-CL" sz="1600" dirty="0">
                <a:latin typeface="Figtree Medium" pitchFamily="2" charset="0"/>
              </a:rPr>
              <a:t>, </a:t>
            </a:r>
            <a:r>
              <a:rPr lang="es-CL" sz="1600" dirty="0" err="1">
                <a:latin typeface="Figtree Medium" pitchFamily="2" charset="0"/>
              </a:rPr>
              <a:t>Ecology</a:t>
            </a:r>
            <a:r>
              <a:rPr lang="es-CL" sz="1600" dirty="0">
                <a:latin typeface="Figtree Medium" pitchFamily="2" charset="0"/>
              </a:rPr>
              <a:t> &amp; </a:t>
            </a:r>
            <a:r>
              <a:rPr lang="es-CL" sz="1600" dirty="0" err="1">
                <a:latin typeface="Figtree Medium" pitchFamily="2" charset="0"/>
              </a:rPr>
              <a:t>Environment</a:t>
            </a:r>
            <a:r>
              <a:rPr lang="es-CL" sz="1600" dirty="0">
                <a:latin typeface="Figtree Medium" pitchFamily="2" charset="0"/>
              </a:rPr>
              <a:t>, Universidad Mayor, Huechuraba, Chile; </a:t>
            </a:r>
            <a:r>
              <a:rPr lang="es-CL" sz="1600" dirty="0">
                <a:solidFill>
                  <a:srgbClr val="49B79D"/>
                </a:solidFill>
                <a:latin typeface="Figtree Medium" pitchFamily="2" charset="0"/>
              </a:rPr>
              <a:t>³</a:t>
            </a:r>
            <a:r>
              <a:rPr lang="es-CL" sz="1600" dirty="0">
                <a:latin typeface="Figtree Medium" pitchFamily="2" charset="0"/>
              </a:rPr>
              <a:t>POLARIX Ring in </a:t>
            </a:r>
            <a:r>
              <a:rPr lang="es-CL" sz="1600" dirty="0" err="1">
                <a:latin typeface="Figtree Medium" pitchFamily="2" charset="0"/>
              </a:rPr>
              <a:t>Antarctic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Science</a:t>
            </a:r>
            <a:r>
              <a:rPr lang="es-CL" sz="1600" dirty="0">
                <a:latin typeface="Figtree Medium" pitchFamily="2" charset="0"/>
              </a:rPr>
              <a:t> and </a:t>
            </a:r>
            <a:r>
              <a:rPr lang="es-CL" sz="1600" dirty="0" err="1">
                <a:latin typeface="Figtree Medium" pitchFamily="2" charset="0"/>
              </a:rPr>
              <a:t>Technology</a:t>
            </a:r>
            <a:r>
              <a:rPr lang="es-CL" sz="1600" dirty="0">
                <a:latin typeface="Figtree Medium" pitchFamily="2" charset="0"/>
              </a:rPr>
              <a:t>, </a:t>
            </a:r>
            <a:r>
              <a:rPr lang="es-CL" sz="1600" baseline="30000" dirty="0">
                <a:solidFill>
                  <a:srgbClr val="49B79D"/>
                </a:solidFill>
                <a:latin typeface="Figtree Medium" pitchFamily="2" charset="0"/>
              </a:rPr>
              <a:t>4</a:t>
            </a:r>
            <a:r>
              <a:rPr lang="es-CL" sz="1600" dirty="0">
                <a:latin typeface="Figtree Medium" pitchFamily="2" charset="0"/>
              </a:rPr>
              <a:t>Center  </a:t>
            </a:r>
            <a:r>
              <a:rPr lang="es-CL" sz="1600" dirty="0" err="1">
                <a:latin typeface="Figtree Medium" pitchFamily="2" charset="0"/>
              </a:rPr>
              <a:t>for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Resilence</a:t>
            </a:r>
            <a:r>
              <a:rPr lang="es-CL" sz="1600" dirty="0">
                <a:latin typeface="Figtree Medium" pitchFamily="2" charset="0"/>
              </a:rPr>
              <a:t>, </a:t>
            </a:r>
            <a:r>
              <a:rPr lang="es-CL" sz="1600" dirty="0" err="1">
                <a:latin typeface="Figtree Medium" pitchFamily="2" charset="0"/>
              </a:rPr>
              <a:t>Adaptation</a:t>
            </a:r>
            <a:r>
              <a:rPr lang="es-CL" sz="1600" dirty="0">
                <a:latin typeface="Figtree Medium" pitchFamily="2" charset="0"/>
              </a:rPr>
              <a:t> and </a:t>
            </a:r>
            <a:r>
              <a:rPr lang="es-CL" sz="1600" dirty="0" err="1">
                <a:latin typeface="Figtree Medium" pitchFamily="2" charset="0"/>
              </a:rPr>
              <a:t>Mitigation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of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Climate</a:t>
            </a:r>
            <a:r>
              <a:rPr lang="es-CL" sz="1600" dirty="0">
                <a:latin typeface="Figtree Medium" pitchFamily="2" charset="0"/>
              </a:rPr>
              <a:t> Change, Universidad Mayor, Temuco, Chile; </a:t>
            </a:r>
            <a:r>
              <a:rPr lang="es-CL" sz="1600" baseline="30000" dirty="0">
                <a:solidFill>
                  <a:srgbClr val="49B79D"/>
                </a:solidFill>
                <a:latin typeface="Figtree Medium" pitchFamily="2" charset="0"/>
              </a:rPr>
              <a:t>5</a:t>
            </a:r>
            <a:r>
              <a:rPr lang="es-CL" sz="1600" dirty="0">
                <a:latin typeface="Figtree Medium" pitchFamily="2" charset="0"/>
              </a:rPr>
              <a:t>FONDAP,Center </a:t>
            </a:r>
            <a:r>
              <a:rPr lang="es-CL" sz="1600" dirty="0" err="1">
                <a:latin typeface="Figtree Medium" pitchFamily="2" charset="0"/>
              </a:rPr>
              <a:t>for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Research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on</a:t>
            </a:r>
            <a:r>
              <a:rPr lang="es-CL" sz="1600" dirty="0">
                <a:latin typeface="Figtree Medium" pitchFamily="2" charset="0"/>
              </a:rPr>
              <a:t> High </a:t>
            </a:r>
            <a:r>
              <a:rPr lang="es-CL" sz="1600" dirty="0" err="1">
                <a:latin typeface="Figtree Medium" pitchFamily="2" charset="0"/>
              </a:rPr>
              <a:t>Latitude</a:t>
            </a:r>
            <a:r>
              <a:rPr lang="es-CL" sz="1600" dirty="0">
                <a:latin typeface="Figtree Medium" pitchFamily="2" charset="0"/>
              </a:rPr>
              <a:t> Marine </a:t>
            </a:r>
            <a:r>
              <a:rPr lang="es-CL" sz="1600" dirty="0" err="1">
                <a:latin typeface="Figtree Medium" pitchFamily="2" charset="0"/>
              </a:rPr>
              <a:t>Ecosystem</a:t>
            </a:r>
            <a:r>
              <a:rPr lang="es-CL" sz="1600" dirty="0">
                <a:latin typeface="Figtree Medium" pitchFamily="2" charset="0"/>
              </a:rPr>
              <a:t> Dynamics (IDEAL), Valdivia, Chile. </a:t>
            </a:r>
            <a:r>
              <a:rPr lang="es-CL" sz="1600" baseline="30000" dirty="0">
                <a:solidFill>
                  <a:srgbClr val="49B79D"/>
                </a:solidFill>
                <a:latin typeface="Figtree Medium" pitchFamily="2" charset="0"/>
              </a:rPr>
              <a:t>6</a:t>
            </a:r>
            <a:r>
              <a:rPr lang="es-CL" sz="1600" dirty="0">
                <a:latin typeface="Figtree Medium" pitchFamily="2" charset="0"/>
              </a:rPr>
              <a:t>School </a:t>
            </a:r>
            <a:r>
              <a:rPr lang="es-CL" sz="1600" dirty="0" err="1">
                <a:latin typeface="Figtree Medium" pitchFamily="2" charset="0"/>
              </a:rPr>
              <a:t>of</a:t>
            </a:r>
            <a:r>
              <a:rPr lang="es-CL" sz="1600" dirty="0">
                <a:latin typeface="Figtree Medium" pitchFamily="2" charset="0"/>
              </a:rPr>
              <a:t> Marine </a:t>
            </a:r>
            <a:r>
              <a:rPr lang="es-CL" sz="1600" dirty="0" err="1">
                <a:latin typeface="Figtree Medium" pitchFamily="2" charset="0"/>
              </a:rPr>
              <a:t>Sciences</a:t>
            </a:r>
            <a:r>
              <a:rPr lang="es-CL" sz="1600" dirty="0">
                <a:latin typeface="Figtree Medium" pitchFamily="2" charset="0"/>
              </a:rPr>
              <a:t>, Pontifical </a:t>
            </a:r>
            <a:r>
              <a:rPr lang="es-CL" sz="1600" dirty="0" err="1">
                <a:latin typeface="Figtree Medium" pitchFamily="2" charset="0"/>
              </a:rPr>
              <a:t>Catholic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University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of</a:t>
            </a:r>
            <a:r>
              <a:rPr lang="es-CL" sz="1600" dirty="0">
                <a:latin typeface="Figtree Medium" pitchFamily="2" charset="0"/>
              </a:rPr>
              <a:t> Valparaíso, Valparaíso, Chile. </a:t>
            </a:r>
            <a:r>
              <a:rPr lang="es-CL" sz="1600" baseline="30000" dirty="0">
                <a:solidFill>
                  <a:srgbClr val="49B79D"/>
                </a:solidFill>
                <a:latin typeface="Figtree Medium" pitchFamily="2" charset="0"/>
              </a:rPr>
              <a:t>7</a:t>
            </a:r>
            <a:r>
              <a:rPr lang="es-CL" sz="1600" dirty="0">
                <a:latin typeface="Figtree Medium" pitchFamily="2" charset="0"/>
              </a:rPr>
              <a:t>Institute </a:t>
            </a:r>
            <a:r>
              <a:rPr lang="es-CL" sz="1600" dirty="0" err="1">
                <a:latin typeface="Figtree Medium" pitchFamily="2" charset="0"/>
              </a:rPr>
              <a:t>of</a:t>
            </a:r>
            <a:r>
              <a:rPr lang="es-CL" sz="1600" dirty="0">
                <a:latin typeface="Figtree Medium" pitchFamily="2" charset="0"/>
              </a:rPr>
              <a:t> Marine and </a:t>
            </a:r>
            <a:r>
              <a:rPr lang="es-CL" sz="1600" dirty="0" err="1">
                <a:latin typeface="Figtree Medium" pitchFamily="2" charset="0"/>
              </a:rPr>
              <a:t>Limnological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Sciences,Austral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University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of</a:t>
            </a:r>
            <a:r>
              <a:rPr lang="es-CL" sz="1600" dirty="0">
                <a:latin typeface="Figtree Medium" pitchFamily="2" charset="0"/>
              </a:rPr>
              <a:t> Chile, Valdivia, Chile. </a:t>
            </a:r>
            <a:r>
              <a:rPr lang="es-CL" sz="1600" baseline="30000" dirty="0">
                <a:solidFill>
                  <a:srgbClr val="49B79D"/>
                </a:solidFill>
                <a:latin typeface="Figtree Medium" pitchFamily="2" charset="0"/>
              </a:rPr>
              <a:t>8</a:t>
            </a:r>
            <a:r>
              <a:rPr lang="es-CL" sz="1600" dirty="0">
                <a:latin typeface="Figtree Medium" pitchFamily="2" charset="0"/>
              </a:rPr>
              <a:t>Masaryk </a:t>
            </a:r>
            <a:r>
              <a:rPr lang="es-CL" sz="1600" dirty="0" err="1">
                <a:latin typeface="Figtree Medium" pitchFamily="2" charset="0"/>
              </a:rPr>
              <a:t>University</a:t>
            </a:r>
            <a:r>
              <a:rPr lang="es-CL" sz="1600" dirty="0">
                <a:latin typeface="Figtree Medium" pitchFamily="2" charset="0"/>
              </a:rPr>
              <a:t>, </a:t>
            </a:r>
            <a:r>
              <a:rPr lang="es-CL" sz="1600" dirty="0" err="1">
                <a:latin typeface="Figtree Medium" pitchFamily="2" charset="0"/>
              </a:rPr>
              <a:t>Faculty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of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Science</a:t>
            </a:r>
            <a:r>
              <a:rPr lang="es-CL" sz="1600" dirty="0">
                <a:latin typeface="Figtree Medium" pitchFamily="2" charset="0"/>
              </a:rPr>
              <a:t>, RECETOX, Brno, </a:t>
            </a:r>
            <a:r>
              <a:rPr lang="es-CL" sz="1600" dirty="0" err="1">
                <a:latin typeface="Figtree Medium" pitchFamily="2" charset="0"/>
              </a:rPr>
              <a:t>Czech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Republic</a:t>
            </a:r>
            <a:r>
              <a:rPr lang="es-CL" sz="1600" dirty="0">
                <a:latin typeface="Figtree Medium" pitchFamily="2" charset="0"/>
              </a:rPr>
              <a:t>. </a:t>
            </a:r>
            <a:r>
              <a:rPr lang="es-CL" sz="1600" baseline="30000" dirty="0">
                <a:solidFill>
                  <a:srgbClr val="49B79D"/>
                </a:solidFill>
                <a:latin typeface="Figtree Medium" pitchFamily="2" charset="0"/>
              </a:rPr>
              <a:t>9</a:t>
            </a:r>
            <a:r>
              <a:rPr lang="es-CL" sz="1600" dirty="0">
                <a:latin typeface="Figtree Medium" pitchFamily="2" charset="0"/>
              </a:rPr>
              <a:t>Faculty </a:t>
            </a:r>
            <a:r>
              <a:rPr lang="es-CL" sz="1600" dirty="0" err="1">
                <a:latin typeface="Figtree Medium" pitchFamily="2" charset="0"/>
              </a:rPr>
              <a:t>of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Engineering</a:t>
            </a:r>
            <a:r>
              <a:rPr lang="es-CL" sz="1600" dirty="0">
                <a:latin typeface="Figtree Medium" pitchFamily="2" charset="0"/>
              </a:rPr>
              <a:t> and </a:t>
            </a:r>
            <a:r>
              <a:rPr lang="es-CL" sz="1600" dirty="0" err="1">
                <a:latin typeface="Figtree Medium" pitchFamily="2" charset="0"/>
              </a:rPr>
              <a:t>Technology</a:t>
            </a:r>
            <a:r>
              <a:rPr lang="es-CL" sz="1600" dirty="0">
                <a:latin typeface="Figtree Medium" pitchFamily="2" charset="0"/>
              </a:rPr>
              <a:t>, San Sebastián </a:t>
            </a:r>
            <a:r>
              <a:rPr lang="es-CL" sz="1600" dirty="0" err="1">
                <a:latin typeface="Figtree Medium" pitchFamily="2" charset="0"/>
              </a:rPr>
              <a:t>University</a:t>
            </a:r>
            <a:r>
              <a:rPr lang="es-CL" sz="1600" dirty="0">
                <a:latin typeface="Figtree Medium" pitchFamily="2" charset="0"/>
              </a:rPr>
              <a:t>, Concepción, Chile. </a:t>
            </a:r>
            <a:r>
              <a:rPr lang="es-CL" sz="1600" baseline="30000" dirty="0">
                <a:solidFill>
                  <a:srgbClr val="49B79D"/>
                </a:solidFill>
                <a:latin typeface="Figtree Medium" pitchFamily="2" charset="0"/>
              </a:rPr>
              <a:t>10</a:t>
            </a:r>
            <a:r>
              <a:rPr lang="es-CL" sz="1600" dirty="0">
                <a:latin typeface="Figtree Medium" pitchFamily="2" charset="0"/>
              </a:rPr>
              <a:t>Centre </a:t>
            </a:r>
            <a:r>
              <a:rPr lang="es-CL" sz="1600" dirty="0" err="1">
                <a:latin typeface="Figtree Medium" pitchFamily="2" charset="0"/>
              </a:rPr>
              <a:t>for</a:t>
            </a:r>
            <a:r>
              <a:rPr lang="es-CL" sz="1600" dirty="0">
                <a:latin typeface="Figtree Medium" pitchFamily="2" charset="0"/>
              </a:rPr>
              <a:t> Integrative </a:t>
            </a:r>
            <a:r>
              <a:rPr lang="es-CL" sz="1600" dirty="0" err="1">
                <a:latin typeface="Figtree Medium" pitchFamily="2" charset="0"/>
              </a:rPr>
              <a:t>Ecology</a:t>
            </a:r>
            <a:r>
              <a:rPr lang="es-CL" sz="1600" dirty="0">
                <a:latin typeface="Figtree Medium" pitchFamily="2" charset="0"/>
              </a:rPr>
              <a:t>, Universidad de Talca, Talca, Chile; </a:t>
            </a:r>
            <a:r>
              <a:rPr lang="es-CL" sz="1600" baseline="30000" dirty="0">
                <a:solidFill>
                  <a:srgbClr val="49B79D"/>
                </a:solidFill>
                <a:latin typeface="Figtree Medium" pitchFamily="2" charset="0"/>
              </a:rPr>
              <a:t>11</a:t>
            </a:r>
            <a:r>
              <a:rPr lang="es-CL" sz="1600" dirty="0">
                <a:latin typeface="Figtree Medium" pitchFamily="2" charset="0"/>
              </a:rPr>
              <a:t>Institute </a:t>
            </a:r>
            <a:r>
              <a:rPr lang="es-CL" sz="1600" dirty="0" err="1">
                <a:latin typeface="Figtree Medium" pitchFamily="2" charset="0"/>
              </a:rPr>
              <a:t>of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Environment</a:t>
            </a:r>
            <a:r>
              <a:rPr lang="es-CL" sz="1600" dirty="0">
                <a:latin typeface="Figtree Medium" pitchFamily="2" charset="0"/>
              </a:rPr>
              <a:t>, Florida International </a:t>
            </a:r>
            <a:r>
              <a:rPr lang="es-CL" sz="1600" dirty="0" err="1">
                <a:latin typeface="Figtree Medium" pitchFamily="2" charset="0"/>
              </a:rPr>
              <a:t>University</a:t>
            </a:r>
            <a:r>
              <a:rPr lang="es-CL" sz="1600" dirty="0">
                <a:latin typeface="Figtree Medium" pitchFamily="2" charset="0"/>
              </a:rPr>
              <a:t>, Miami, FL,USA. </a:t>
            </a:r>
            <a:r>
              <a:rPr lang="es-CL" sz="1600" baseline="30000" dirty="0">
                <a:solidFill>
                  <a:srgbClr val="49B79D"/>
                </a:solidFill>
                <a:latin typeface="Figtree Medium" pitchFamily="2" charset="0"/>
              </a:rPr>
              <a:t>12</a:t>
            </a:r>
            <a:r>
              <a:rPr lang="es-CL" sz="1600" dirty="0">
                <a:latin typeface="Figtree Medium" pitchFamily="2" charset="0"/>
              </a:rPr>
              <a:t>Data </a:t>
            </a:r>
            <a:r>
              <a:rPr lang="es-CL" sz="1600" dirty="0" err="1">
                <a:latin typeface="Figtree Medium" pitchFamily="2" charset="0"/>
              </a:rPr>
              <a:t>Observatory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Foundation</a:t>
            </a:r>
            <a:r>
              <a:rPr lang="es-CL" sz="1600" dirty="0">
                <a:latin typeface="Figtree Medium" pitchFamily="2" charset="0"/>
              </a:rPr>
              <a:t>, Centro ANID, Providencia, Chile.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8911BFB-12FD-E5FA-F6C4-F7F0F6F0512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097281" y="8414849"/>
            <a:ext cx="9274124" cy="14566179"/>
          </a:xfrm>
          <a:prstGeom prst="rect">
            <a:avLst/>
          </a:prstGeom>
        </p:spPr>
        <p:txBody>
          <a:bodyPr numCol="1" spcCol="648000">
            <a:normAutofit/>
          </a:bodyPr>
          <a:lstStyle/>
          <a:p>
            <a:pPr marL="0" indent="0">
              <a:lnSpc>
                <a:spcPts val="5680"/>
              </a:lnSpc>
              <a:spcBef>
                <a:spcPts val="1000"/>
              </a:spcBef>
              <a:buNone/>
            </a:pPr>
            <a:r>
              <a:rPr lang="es-CL" sz="2800" b="1" u="sng" err="1">
                <a:solidFill>
                  <a:srgbClr val="49B79D"/>
                </a:solidFill>
                <a:latin typeface="Figtree ExtraBold" pitchFamily="2" charset="0"/>
              </a:rPr>
              <a:t>PAHs</a:t>
            </a:r>
            <a:r>
              <a:rPr lang="es-CL" sz="2800" b="1" u="sng">
                <a:solidFill>
                  <a:srgbClr val="49B79D"/>
                </a:solidFill>
                <a:latin typeface="Figtree ExtraBold" pitchFamily="2" charset="0"/>
              </a:rPr>
              <a:t> in </a:t>
            </a:r>
            <a:r>
              <a:rPr lang="es-CL" sz="2800" b="1" u="sng" err="1">
                <a:solidFill>
                  <a:srgbClr val="49B79D"/>
                </a:solidFill>
                <a:latin typeface="Figtree ExtraBold" pitchFamily="2" charset="0"/>
              </a:rPr>
              <a:t>Antarctic</a:t>
            </a:r>
            <a:r>
              <a:rPr lang="es-CL" sz="2800" b="1" u="sng">
                <a:solidFill>
                  <a:srgbClr val="49B79D"/>
                </a:solidFill>
                <a:latin typeface="Figtree ExtraBold" pitchFamily="2" charset="0"/>
              </a:rPr>
              <a:t> </a:t>
            </a:r>
            <a:r>
              <a:rPr lang="es-CL" sz="2800" b="1" u="sng" err="1">
                <a:solidFill>
                  <a:srgbClr val="49B79D"/>
                </a:solidFill>
                <a:latin typeface="Figtree ExtraBold" pitchFamily="2" charset="0"/>
              </a:rPr>
              <a:t>Ecosystems</a:t>
            </a:r>
            <a:endParaRPr lang="es-CL" sz="2800" b="1" u="sng">
              <a:solidFill>
                <a:srgbClr val="49B79D"/>
              </a:solidFill>
              <a:latin typeface="Figtree ExtraBold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s-CL" sz="2000" err="1">
                <a:latin typeface="Figtree" pitchFamily="2" charset="0"/>
              </a:rPr>
              <a:t>Polycyclic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aromatic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hydrocarbons</a:t>
            </a:r>
            <a:r>
              <a:rPr lang="es-CL" sz="2000">
                <a:latin typeface="Figtree" pitchFamily="2" charset="0"/>
              </a:rPr>
              <a:t> (</a:t>
            </a:r>
            <a:r>
              <a:rPr lang="es-CL" sz="2000" err="1">
                <a:latin typeface="Figtree" pitchFamily="2" charset="0"/>
              </a:rPr>
              <a:t>PAHs</a:t>
            </a:r>
            <a:r>
              <a:rPr lang="es-CL" sz="2000">
                <a:latin typeface="Figtree" pitchFamily="2" charset="0"/>
              </a:rPr>
              <a:t>) are </a:t>
            </a:r>
            <a:r>
              <a:rPr lang="es-CL" sz="2000" err="1">
                <a:latin typeface="Figtree" pitchFamily="2" charset="0"/>
              </a:rPr>
              <a:t>mainly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released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by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anthropogenic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combustion</a:t>
            </a:r>
            <a:r>
              <a:rPr lang="es-CL" sz="2000">
                <a:latin typeface="Figtree" pitchFamily="2" charset="0"/>
              </a:rPr>
              <a:t> and </a:t>
            </a:r>
            <a:r>
              <a:rPr lang="es-CL" sz="2000" err="1">
                <a:latin typeface="Figtree" pitchFamily="2" charset="0"/>
              </a:rPr>
              <a:t>petroleum-related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activities</a:t>
            </a:r>
            <a:r>
              <a:rPr lang="es-CL" sz="2000">
                <a:latin typeface="Figtree" pitchFamily="2" charset="0"/>
              </a:rPr>
              <a:t> (</a:t>
            </a:r>
            <a:r>
              <a:rPr lang="es-CL" sz="2000" err="1">
                <a:latin typeface="Figtree" pitchFamily="2" charset="0"/>
              </a:rPr>
              <a:t>Manzetti</a:t>
            </a:r>
            <a:r>
              <a:rPr lang="es-CL" sz="2000">
                <a:latin typeface="Figtree" pitchFamily="2" charset="0"/>
              </a:rPr>
              <a:t> et al., 2013; Li et al., 2020) and, </a:t>
            </a:r>
            <a:r>
              <a:rPr lang="es-CL" sz="2000" err="1">
                <a:latin typeface="Figtree" pitchFamily="2" charset="0"/>
              </a:rPr>
              <a:t>due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to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their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semivolatility</a:t>
            </a:r>
            <a:r>
              <a:rPr lang="es-CL" sz="2000">
                <a:latin typeface="Figtree" pitchFamily="2" charset="0"/>
              </a:rPr>
              <a:t> and </a:t>
            </a:r>
            <a:r>
              <a:rPr lang="es-CL" sz="2000" err="1">
                <a:latin typeface="Figtree" pitchFamily="2" charset="0"/>
              </a:rPr>
              <a:t>hydrophobicity</a:t>
            </a:r>
            <a:r>
              <a:rPr lang="es-CL" sz="2000">
                <a:latin typeface="Figtree" pitchFamily="2" charset="0"/>
              </a:rPr>
              <a:t>, </a:t>
            </a:r>
            <a:r>
              <a:rPr lang="es-CL" sz="2000" err="1">
                <a:latin typeface="Figtree" pitchFamily="2" charset="0"/>
              </a:rPr>
              <a:t>distribute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among</a:t>
            </a:r>
            <a:r>
              <a:rPr lang="es-CL" sz="2000">
                <a:latin typeface="Figtree" pitchFamily="2" charset="0"/>
              </a:rPr>
              <a:t> air, </a:t>
            </a:r>
            <a:r>
              <a:rPr lang="es-CL" sz="2000" err="1">
                <a:latin typeface="Figtree" pitchFamily="2" charset="0"/>
              </a:rPr>
              <a:t>oceans</a:t>
            </a:r>
            <a:r>
              <a:rPr lang="es-CL" sz="2000">
                <a:latin typeface="Figtree" pitchFamily="2" charset="0"/>
              </a:rPr>
              <a:t>, and </a:t>
            </a:r>
            <a:r>
              <a:rPr lang="es-CL" sz="2000" err="1">
                <a:latin typeface="Figtree" pitchFamily="2" charset="0"/>
              </a:rPr>
              <a:t>soils</a:t>
            </a:r>
            <a:r>
              <a:rPr lang="es-CL" sz="2000">
                <a:latin typeface="Figtree" pitchFamily="2" charset="0"/>
              </a:rPr>
              <a:t> (Cabrerizo et al., 2014; </a:t>
            </a:r>
            <a:r>
              <a:rPr lang="es-CL" sz="2000" err="1">
                <a:latin typeface="Figtree" pitchFamily="2" charset="0"/>
              </a:rPr>
              <a:t>Wania</a:t>
            </a:r>
            <a:r>
              <a:rPr lang="es-CL" sz="2000">
                <a:latin typeface="Figtree" pitchFamily="2" charset="0"/>
              </a:rPr>
              <a:t> &amp; </a:t>
            </a:r>
            <a:r>
              <a:rPr lang="es-CL" sz="2000" err="1">
                <a:latin typeface="Figtree" pitchFamily="2" charset="0"/>
              </a:rPr>
              <a:t>Mackay</a:t>
            </a:r>
            <a:r>
              <a:rPr lang="es-CL" sz="2000">
                <a:latin typeface="Figtree" pitchFamily="2" charset="0"/>
              </a:rPr>
              <a:t>, 1996; Cao et al., 2018; </a:t>
            </a:r>
            <a:r>
              <a:rPr lang="es-CL" sz="2000" err="1">
                <a:latin typeface="Figtree" pitchFamily="2" charset="0"/>
              </a:rPr>
              <a:t>Cai</a:t>
            </a:r>
            <a:r>
              <a:rPr lang="es-CL" sz="2000">
                <a:latin typeface="Figtree" pitchFamily="2" charset="0"/>
              </a:rPr>
              <a:t> et al., 2016,). </a:t>
            </a:r>
            <a:r>
              <a:rPr lang="es-CL" sz="2000" err="1">
                <a:latin typeface="Figtree" pitchFamily="2" charset="0"/>
              </a:rPr>
              <a:t>Via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long-range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atmospheric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transport</a:t>
            </a:r>
            <a:r>
              <a:rPr lang="es-CL" sz="2000">
                <a:latin typeface="Figtree" pitchFamily="2" charset="0"/>
              </a:rPr>
              <a:t> (LRAT) and </a:t>
            </a:r>
            <a:r>
              <a:rPr lang="es-CL" sz="2000" err="1">
                <a:latin typeface="Figtree" pitchFamily="2" charset="0"/>
              </a:rPr>
              <a:t>repeated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evaporation</a:t>
            </a:r>
            <a:r>
              <a:rPr lang="es-CL" sz="2000">
                <a:latin typeface="Figtree" pitchFamily="2" charset="0"/>
              </a:rPr>
              <a:t>–</a:t>
            </a:r>
            <a:r>
              <a:rPr lang="es-CL" sz="2000" err="1">
                <a:latin typeface="Figtree" pitchFamily="2" charset="0"/>
              </a:rPr>
              <a:t>condensation</a:t>
            </a:r>
            <a:r>
              <a:rPr lang="es-CL" sz="2000">
                <a:latin typeface="Figtree" pitchFamily="2" charset="0"/>
              </a:rPr>
              <a:t> (“</a:t>
            </a:r>
            <a:r>
              <a:rPr lang="es-CL" sz="2000" err="1">
                <a:latin typeface="Figtree" pitchFamily="2" charset="0"/>
              </a:rPr>
              <a:t>grasshopper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effect</a:t>
            </a:r>
            <a:r>
              <a:rPr lang="es-CL" sz="2000">
                <a:latin typeface="Figtree" pitchFamily="2" charset="0"/>
              </a:rPr>
              <a:t>”), </a:t>
            </a:r>
            <a:r>
              <a:rPr lang="es-CL" sz="2000" err="1">
                <a:latin typeface="Figtree" pitchFamily="2" charset="0"/>
              </a:rPr>
              <a:t>PAHs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ultimately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cold-trap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on</a:t>
            </a:r>
            <a:r>
              <a:rPr lang="es-CL" sz="2000">
                <a:latin typeface="Figtree" pitchFamily="2" charset="0"/>
              </a:rPr>
              <a:t> polar </a:t>
            </a:r>
            <a:r>
              <a:rPr lang="es-CL" sz="2000" err="1">
                <a:latin typeface="Figtree" pitchFamily="2" charset="0"/>
              </a:rPr>
              <a:t>surfaces</a:t>
            </a:r>
            <a:r>
              <a:rPr lang="es-CL" sz="2000">
                <a:latin typeface="Figtree" pitchFamily="2" charset="0"/>
              </a:rPr>
              <a:t> (</a:t>
            </a:r>
            <a:r>
              <a:rPr lang="es-CL" sz="2000" err="1">
                <a:latin typeface="Figtree" pitchFamily="2" charset="0"/>
              </a:rPr>
              <a:t>Szopińska</a:t>
            </a:r>
            <a:r>
              <a:rPr lang="es-CL" sz="2000">
                <a:latin typeface="Figtree" pitchFamily="2" charset="0"/>
              </a:rPr>
              <a:t> et al., 2019; </a:t>
            </a:r>
            <a:r>
              <a:rPr lang="es-CL" sz="2000" err="1">
                <a:latin typeface="Figtree" pitchFamily="2" charset="0"/>
              </a:rPr>
              <a:t>Martins</a:t>
            </a:r>
            <a:r>
              <a:rPr lang="es-CL" sz="2000">
                <a:latin typeface="Figtree" pitchFamily="2" charset="0"/>
              </a:rPr>
              <a:t> et al., 2004; Nash, 2011; Casal et al., 2019); </a:t>
            </a:r>
            <a:r>
              <a:rPr lang="es-CL" sz="2000" err="1">
                <a:latin typeface="Figtree" pitchFamily="2" charset="0"/>
              </a:rPr>
              <a:t>On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the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other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hand</a:t>
            </a:r>
            <a:r>
              <a:rPr lang="es-CL" sz="2000">
                <a:latin typeface="Figtree" pitchFamily="2" charset="0"/>
              </a:rPr>
              <a:t> local </a:t>
            </a:r>
            <a:r>
              <a:rPr lang="es-CL" sz="2000" err="1">
                <a:latin typeface="Figtree" pitchFamily="2" charset="0"/>
              </a:rPr>
              <a:t>activities</a:t>
            </a:r>
            <a:r>
              <a:rPr lang="es-CL" sz="2000">
                <a:latin typeface="Figtree" pitchFamily="2" charset="0"/>
              </a:rPr>
              <a:t> in </a:t>
            </a:r>
            <a:r>
              <a:rPr lang="es-CL" sz="2000" err="1">
                <a:latin typeface="Figtree" pitchFamily="2" charset="0"/>
              </a:rPr>
              <a:t>Antarctica</a:t>
            </a:r>
            <a:r>
              <a:rPr lang="es-CL" sz="2000">
                <a:latin typeface="Figtree" pitchFamily="2" charset="0"/>
              </a:rPr>
              <a:t> are </a:t>
            </a:r>
            <a:r>
              <a:rPr lang="es-CL" sz="2000" err="1">
                <a:latin typeface="Figtree" pitchFamily="2" charset="0"/>
              </a:rPr>
              <a:t>sources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of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PAHs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trough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combustion</a:t>
            </a:r>
            <a:r>
              <a:rPr lang="es-CL" sz="2000">
                <a:latin typeface="Figtree" pitchFamily="2" charset="0"/>
              </a:rPr>
              <a:t>. </a:t>
            </a:r>
            <a:r>
              <a:rPr lang="es-CL" sz="2000" err="1">
                <a:latin typeface="Figtree" pitchFamily="2" charset="0"/>
              </a:rPr>
              <a:t>Antarctica</a:t>
            </a:r>
            <a:r>
              <a:rPr lang="es-CL" sz="2000">
                <a:latin typeface="Figtree" pitchFamily="2" charset="0"/>
              </a:rPr>
              <a:t> has </a:t>
            </a:r>
            <a:r>
              <a:rPr lang="es-CL" sz="2000" err="1">
                <a:latin typeface="Figtree" pitchFamily="2" charset="0"/>
              </a:rPr>
              <a:t>been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portrayed</a:t>
            </a:r>
            <a:r>
              <a:rPr lang="es-CL" sz="2000">
                <a:latin typeface="Figtree" pitchFamily="2" charset="0"/>
              </a:rPr>
              <a:t> as </a:t>
            </a:r>
            <a:r>
              <a:rPr lang="es-CL" sz="2000" err="1">
                <a:latin typeface="Figtree" pitchFamily="2" charset="0"/>
              </a:rPr>
              <a:t>pristine</a:t>
            </a:r>
            <a:r>
              <a:rPr lang="es-CL" sz="2000">
                <a:latin typeface="Figtree" pitchFamily="2" charset="0"/>
              </a:rPr>
              <a:t>, </a:t>
            </a:r>
            <a:r>
              <a:rPr lang="es-CL" sz="2000" err="1">
                <a:latin typeface="Figtree" pitchFamily="2" charset="0"/>
              </a:rPr>
              <a:t>yet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PAHs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accumulate</a:t>
            </a:r>
            <a:r>
              <a:rPr lang="es-CL" sz="2000">
                <a:latin typeface="Figtree" pitchFamily="2" charset="0"/>
              </a:rPr>
              <a:t> and </a:t>
            </a:r>
            <a:r>
              <a:rPr lang="es-CL" sz="2000" err="1">
                <a:latin typeface="Figtree" pitchFamily="2" charset="0"/>
              </a:rPr>
              <a:t>persist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under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low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temperatures</a:t>
            </a:r>
            <a:r>
              <a:rPr lang="es-CL" sz="2000">
                <a:latin typeface="Figtree" pitchFamily="2" charset="0"/>
              </a:rPr>
              <a:t>, </a:t>
            </a:r>
            <a:r>
              <a:rPr lang="es-CL" sz="2000" err="1">
                <a:latin typeface="Figtree" pitchFamily="2" charset="0"/>
              </a:rPr>
              <a:t>posing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bioaccumulation</a:t>
            </a:r>
            <a:r>
              <a:rPr lang="es-CL" sz="2000">
                <a:latin typeface="Figtree" pitchFamily="2" charset="0"/>
              </a:rPr>
              <a:t> and </a:t>
            </a:r>
            <a:r>
              <a:rPr lang="es-CL" sz="2000" err="1">
                <a:latin typeface="Figtree" pitchFamily="2" charset="0"/>
              </a:rPr>
              <a:t>biomagnification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risks</a:t>
            </a:r>
            <a:r>
              <a:rPr lang="es-CL" sz="2000">
                <a:latin typeface="Figtree" pitchFamily="2" charset="0"/>
              </a:rPr>
              <a:t>; </a:t>
            </a:r>
            <a:r>
              <a:rPr lang="es-CL" sz="2000" err="1">
                <a:latin typeface="Figtree" pitchFamily="2" charset="0"/>
              </a:rPr>
              <a:t>plankton</a:t>
            </a:r>
            <a:r>
              <a:rPr lang="es-CL" sz="2000">
                <a:latin typeface="Figtree" pitchFamily="2" charset="0"/>
              </a:rPr>
              <a:t>—</a:t>
            </a:r>
            <a:r>
              <a:rPr lang="es-CL" sz="2000" err="1">
                <a:latin typeface="Figtree" pitchFamily="2" charset="0"/>
              </a:rPr>
              <a:t>phytoplankton</a:t>
            </a:r>
            <a:r>
              <a:rPr lang="es-CL" sz="2000">
                <a:latin typeface="Figtree" pitchFamily="2" charset="0"/>
              </a:rPr>
              <a:t> and </a:t>
            </a:r>
            <a:r>
              <a:rPr lang="es-CL" sz="2000" err="1">
                <a:latin typeface="Figtree" pitchFamily="2" charset="0"/>
              </a:rPr>
              <a:t>zooplankton</a:t>
            </a:r>
            <a:r>
              <a:rPr lang="es-CL" sz="2000">
                <a:latin typeface="Figtree" pitchFamily="2" charset="0"/>
              </a:rPr>
              <a:t>—</a:t>
            </a:r>
            <a:r>
              <a:rPr lang="es-CL" sz="2000" err="1">
                <a:latin typeface="Figtree" pitchFamily="2" charset="0"/>
              </a:rPr>
              <a:t>forms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the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food</a:t>
            </a:r>
            <a:r>
              <a:rPr lang="es-CL" sz="2000">
                <a:latin typeface="Figtree" pitchFamily="2" charset="0"/>
              </a:rPr>
              <a:t>-web base and </a:t>
            </a:r>
            <a:r>
              <a:rPr lang="es-CL" sz="2000" err="1">
                <a:latin typeface="Figtree" pitchFamily="2" charset="0"/>
              </a:rPr>
              <a:t>is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pivotal</a:t>
            </a:r>
            <a:r>
              <a:rPr lang="es-CL" sz="2000">
                <a:latin typeface="Figtree" pitchFamily="2" charset="0"/>
              </a:rPr>
              <a:t> in </a:t>
            </a:r>
            <a:r>
              <a:rPr lang="es-CL" sz="2000" err="1">
                <a:latin typeface="Figtree" pitchFamily="2" charset="0"/>
              </a:rPr>
              <a:t>the</a:t>
            </a:r>
            <a:r>
              <a:rPr lang="es-CL" sz="2000">
                <a:latin typeface="Figtree" pitchFamily="2" charset="0"/>
              </a:rPr>
              <a:t> fate </a:t>
            </a:r>
            <a:r>
              <a:rPr lang="es-CL" sz="2000" err="1">
                <a:latin typeface="Figtree" pitchFamily="2" charset="0"/>
              </a:rPr>
              <a:t>of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these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contaminants</a:t>
            </a:r>
            <a:r>
              <a:rPr lang="es-CL" sz="2000">
                <a:latin typeface="Figtree" pitchFamily="2" charset="0"/>
              </a:rPr>
              <a:t>. </a:t>
            </a:r>
            <a:r>
              <a:rPr lang="es-CL" sz="2000" err="1">
                <a:latin typeface="Figtree" pitchFamily="2" charset="0"/>
              </a:rPr>
              <a:t>Despite</a:t>
            </a:r>
            <a:r>
              <a:rPr lang="es-CL" sz="2000">
                <a:latin typeface="Figtree" pitchFamily="2" charset="0"/>
              </a:rPr>
              <a:t> extensive </a:t>
            </a:r>
            <a:r>
              <a:rPr lang="es-CL" sz="2000" err="1">
                <a:latin typeface="Figtree" pitchFamily="2" charset="0"/>
              </a:rPr>
              <a:t>work</a:t>
            </a:r>
            <a:r>
              <a:rPr lang="es-CL" sz="2000">
                <a:latin typeface="Figtree" pitchFamily="2" charset="0"/>
              </a:rPr>
              <a:t> in </a:t>
            </a:r>
            <a:r>
              <a:rPr lang="es-CL" sz="2000" err="1">
                <a:latin typeface="Figtree" pitchFamily="2" charset="0"/>
              </a:rPr>
              <a:t>temperate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regions</a:t>
            </a:r>
            <a:r>
              <a:rPr lang="es-CL" sz="2000">
                <a:latin typeface="Figtree" pitchFamily="2" charset="0"/>
              </a:rPr>
              <a:t>, in situ BCF data </a:t>
            </a:r>
            <a:r>
              <a:rPr lang="es-CL" sz="2000" err="1">
                <a:latin typeface="Figtree" pitchFamily="2" charset="0"/>
              </a:rPr>
              <a:t>for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Antarctic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plankton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remain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scarce</a:t>
            </a:r>
            <a:r>
              <a:rPr lang="es-CL" sz="2000">
                <a:latin typeface="Figtree" pitchFamily="2" charset="0"/>
              </a:rPr>
              <a:t> (</a:t>
            </a:r>
            <a:r>
              <a:rPr lang="es-CL" sz="2000" err="1">
                <a:latin typeface="Figtree" pitchFamily="2" charset="0"/>
              </a:rPr>
              <a:t>Hargrave</a:t>
            </a:r>
            <a:r>
              <a:rPr lang="es-CL" sz="2000">
                <a:latin typeface="Figtree" pitchFamily="2" charset="0"/>
              </a:rPr>
              <a:t> et al., 2000; </a:t>
            </a:r>
            <a:r>
              <a:rPr lang="es-CL" sz="2000" err="1">
                <a:latin typeface="Figtree" pitchFamily="2" charset="0"/>
              </a:rPr>
              <a:t>Hoekstra</a:t>
            </a:r>
            <a:r>
              <a:rPr lang="es-CL" sz="2000">
                <a:latin typeface="Figtree" pitchFamily="2" charset="0"/>
              </a:rPr>
              <a:t> et al., 2002; </a:t>
            </a:r>
            <a:r>
              <a:rPr lang="es-CL" sz="2000" err="1">
                <a:latin typeface="Figtree" pitchFamily="2" charset="0"/>
              </a:rPr>
              <a:t>Pouch</a:t>
            </a:r>
            <a:r>
              <a:rPr lang="es-CL" sz="2000">
                <a:latin typeface="Figtree" pitchFamily="2" charset="0"/>
              </a:rPr>
              <a:t> et al., 2021; </a:t>
            </a:r>
            <a:r>
              <a:rPr lang="es-CL" sz="2000" err="1">
                <a:latin typeface="Figtree" pitchFamily="2" charset="0"/>
              </a:rPr>
              <a:t>Galbán</a:t>
            </a:r>
            <a:r>
              <a:rPr lang="es-CL" sz="2000">
                <a:latin typeface="Figtree" pitchFamily="2" charset="0"/>
              </a:rPr>
              <a:t>-Malagón et al., 2018). </a:t>
            </a:r>
            <a:r>
              <a:rPr lang="es-CL" sz="2000" err="1">
                <a:latin typeface="Figtree" pitchFamily="2" charset="0"/>
              </a:rPr>
              <a:t>Environmental</a:t>
            </a:r>
            <a:r>
              <a:rPr lang="es-CL" sz="2000">
                <a:latin typeface="Figtree" pitchFamily="2" charset="0"/>
              </a:rPr>
              <a:t> drivers—</a:t>
            </a:r>
            <a:r>
              <a:rPr lang="es-CL" sz="2000" err="1">
                <a:latin typeface="Figtree" pitchFamily="2" charset="0"/>
              </a:rPr>
              <a:t>temperature</a:t>
            </a:r>
            <a:r>
              <a:rPr lang="es-CL" sz="2000">
                <a:latin typeface="Figtree" pitchFamily="2" charset="0"/>
              </a:rPr>
              <a:t>, </a:t>
            </a:r>
            <a:r>
              <a:rPr lang="es-CL" sz="2000" err="1">
                <a:latin typeface="Figtree" pitchFamily="2" charset="0"/>
              </a:rPr>
              <a:t>salinity</a:t>
            </a:r>
            <a:r>
              <a:rPr lang="es-CL" sz="2000">
                <a:latin typeface="Figtree" pitchFamily="2" charset="0"/>
              </a:rPr>
              <a:t> and </a:t>
            </a:r>
            <a:r>
              <a:rPr lang="es-CL" sz="2000" err="1">
                <a:latin typeface="Figtree" pitchFamily="2" charset="0"/>
              </a:rPr>
              <a:t>seasonal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snowmelt</a:t>
            </a:r>
            <a:r>
              <a:rPr lang="es-CL" sz="2000">
                <a:latin typeface="Figtree" pitchFamily="2" charset="0"/>
              </a:rPr>
              <a:t>—</a:t>
            </a:r>
            <a:r>
              <a:rPr lang="es-CL" sz="2000" err="1">
                <a:latin typeface="Figtree" pitchFamily="2" charset="0"/>
              </a:rPr>
              <a:t>govern</a:t>
            </a:r>
            <a:r>
              <a:rPr lang="es-CL" sz="2000">
                <a:latin typeface="Figtree" pitchFamily="2" charset="0"/>
              </a:rPr>
              <a:t> PAH </a:t>
            </a:r>
            <a:r>
              <a:rPr lang="es-CL" sz="2000" err="1">
                <a:latin typeface="Figtree" pitchFamily="2" charset="0"/>
              </a:rPr>
              <a:t>bioavailability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through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diffusive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exchanges</a:t>
            </a:r>
            <a:r>
              <a:rPr lang="es-CL" sz="2000">
                <a:latin typeface="Figtree" pitchFamily="2" charset="0"/>
              </a:rPr>
              <a:t> (Cabrerizo et al., 2014; Casal et al., 2019; </a:t>
            </a:r>
            <a:r>
              <a:rPr lang="es-CL" sz="2000" err="1">
                <a:latin typeface="Figtree" pitchFamily="2" charset="0"/>
              </a:rPr>
              <a:t>Wania</a:t>
            </a:r>
            <a:r>
              <a:rPr lang="es-CL" sz="2000">
                <a:latin typeface="Figtree" pitchFamily="2" charset="0"/>
              </a:rPr>
              <a:t> &amp; </a:t>
            </a:r>
            <a:r>
              <a:rPr lang="es-CL" sz="2000" err="1">
                <a:latin typeface="Figtree" pitchFamily="2" charset="0"/>
              </a:rPr>
              <a:t>Mackay</a:t>
            </a:r>
            <a:r>
              <a:rPr lang="es-CL" sz="2000">
                <a:latin typeface="Figtree" pitchFamily="2" charset="0"/>
              </a:rPr>
              <a:t>, 1996) and </a:t>
            </a:r>
            <a:r>
              <a:rPr lang="es-CL" sz="2000" err="1">
                <a:latin typeface="Figtree" pitchFamily="2" charset="0"/>
              </a:rPr>
              <a:t>showed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significant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correlations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during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the</a:t>
            </a:r>
            <a:r>
              <a:rPr lang="es-CL" sz="2000">
                <a:latin typeface="Figtree" pitchFamily="2" charset="0"/>
              </a:rPr>
              <a:t> 2019–2020 austral </a:t>
            </a:r>
            <a:r>
              <a:rPr lang="es-CL" sz="2000" err="1">
                <a:latin typeface="Figtree" pitchFamily="2" charset="0"/>
              </a:rPr>
              <a:t>summer</a:t>
            </a:r>
            <a:r>
              <a:rPr lang="es-CL" sz="2000">
                <a:latin typeface="Figtree" pitchFamily="2" charset="0"/>
              </a:rPr>
              <a:t>.  </a:t>
            </a:r>
            <a:r>
              <a:rPr lang="es-CL" sz="2000" err="1">
                <a:latin typeface="Figtree" pitchFamily="2" charset="0"/>
              </a:rPr>
              <a:t>Guided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by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the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hypothesis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that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the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hydrophobicity</a:t>
            </a:r>
            <a:r>
              <a:rPr lang="es-CL" sz="2000">
                <a:latin typeface="Figtree" pitchFamily="2" charset="0"/>
              </a:rPr>
              <a:t> (log </a:t>
            </a:r>
            <a:r>
              <a:rPr lang="es-CL" sz="2000" err="1">
                <a:latin typeface="Figtree" pitchFamily="2" charset="0"/>
              </a:rPr>
              <a:t>Kₒw</a:t>
            </a:r>
            <a:r>
              <a:rPr lang="es-CL" sz="2000">
                <a:latin typeface="Figtree" pitchFamily="2" charset="0"/>
              </a:rPr>
              <a:t>) </a:t>
            </a:r>
            <a:r>
              <a:rPr lang="es-CL" sz="2000" err="1">
                <a:latin typeface="Figtree" pitchFamily="2" charset="0"/>
              </a:rPr>
              <a:t>of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PAHs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is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positively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related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to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their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bioconcentration</a:t>
            </a:r>
            <a:r>
              <a:rPr lang="es-CL" sz="2000">
                <a:latin typeface="Figtree" pitchFamily="2" charset="0"/>
              </a:rPr>
              <a:t> and </a:t>
            </a:r>
            <a:r>
              <a:rPr lang="es-CL" sz="2000" err="1">
                <a:latin typeface="Figtree" pitchFamily="2" charset="0"/>
              </a:rPr>
              <a:t>trophic</a:t>
            </a:r>
            <a:r>
              <a:rPr lang="es-CL" sz="2000">
                <a:latin typeface="Figtree" pitchFamily="2" charset="0"/>
              </a:rPr>
              <a:t> transfer </a:t>
            </a:r>
            <a:r>
              <a:rPr lang="es-CL" sz="2000" err="1">
                <a:latin typeface="Figtree" pitchFamily="2" charset="0"/>
              </a:rPr>
              <a:t>between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phytoplankton</a:t>
            </a:r>
            <a:r>
              <a:rPr lang="es-CL" sz="2000">
                <a:latin typeface="Figtree" pitchFamily="2" charset="0"/>
              </a:rPr>
              <a:t> and </a:t>
            </a:r>
            <a:r>
              <a:rPr lang="es-CL" sz="2000" err="1">
                <a:latin typeface="Figtree" pitchFamily="2" charset="0"/>
              </a:rPr>
              <a:t>zooplankton</a:t>
            </a:r>
            <a:r>
              <a:rPr lang="es-CL" sz="2000">
                <a:latin typeface="Figtree" pitchFamily="2" charset="0"/>
              </a:rPr>
              <a:t> in </a:t>
            </a:r>
            <a:r>
              <a:rPr lang="es-CL" sz="2000" err="1">
                <a:latin typeface="Figtree" pitchFamily="2" charset="0"/>
              </a:rPr>
              <a:t>Fildes</a:t>
            </a:r>
            <a:r>
              <a:rPr lang="es-CL" sz="2000">
                <a:latin typeface="Figtree" pitchFamily="2" charset="0"/>
              </a:rPr>
              <a:t> Bay, </a:t>
            </a:r>
            <a:r>
              <a:rPr lang="es-CL" sz="2000" err="1">
                <a:latin typeface="Figtree" pitchFamily="2" charset="0"/>
              </a:rPr>
              <a:t>our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overarching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objective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is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to</a:t>
            </a:r>
            <a:r>
              <a:rPr lang="es-CL" sz="2000">
                <a:latin typeface="Figtree" pitchFamily="2" charset="0"/>
              </a:rPr>
              <a:t> determine </a:t>
            </a:r>
            <a:r>
              <a:rPr lang="es-CL" sz="2000" err="1">
                <a:latin typeface="Figtree" pitchFamily="2" charset="0"/>
              </a:rPr>
              <a:t>how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the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lipophilicity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of</a:t>
            </a:r>
            <a:r>
              <a:rPr lang="es-CL" sz="2000">
                <a:latin typeface="Figtree" pitchFamily="2" charset="0"/>
              </a:rPr>
              <a:t> 28 </a:t>
            </a:r>
            <a:r>
              <a:rPr lang="es-CL" sz="2000" err="1">
                <a:latin typeface="Figtree" pitchFamily="2" charset="0"/>
              </a:rPr>
              <a:t>PAHs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governs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bioconcentration</a:t>
            </a:r>
            <a:r>
              <a:rPr lang="es-CL" sz="2000">
                <a:latin typeface="Figtree" pitchFamily="2" charset="0"/>
              </a:rPr>
              <a:t> (BCF) and </a:t>
            </a:r>
            <a:r>
              <a:rPr lang="es-CL" sz="2000" err="1">
                <a:latin typeface="Figtree" pitchFamily="2" charset="0"/>
              </a:rPr>
              <a:t>biomagnification</a:t>
            </a:r>
            <a:r>
              <a:rPr lang="es-CL" sz="2000">
                <a:latin typeface="Figtree" pitchFamily="2" charset="0"/>
              </a:rPr>
              <a:t> (BMF) in </a:t>
            </a:r>
            <a:r>
              <a:rPr lang="es-CL" sz="2000" err="1">
                <a:latin typeface="Figtree" pitchFamily="2" charset="0"/>
              </a:rPr>
              <a:t>Antarctic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plankton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while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accounting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for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environmental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controls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on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bioavailability</a:t>
            </a:r>
            <a:r>
              <a:rPr lang="es-CL" sz="2000">
                <a:latin typeface="Figtree" pitchFamily="2" charset="0"/>
              </a:rPr>
              <a:t>. </a:t>
            </a:r>
            <a:r>
              <a:rPr lang="es-CL" sz="2000" err="1">
                <a:latin typeface="Figtree" pitchFamily="2" charset="0"/>
              </a:rPr>
              <a:t>To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achieve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this</a:t>
            </a:r>
            <a:r>
              <a:rPr lang="es-CL" sz="2000">
                <a:latin typeface="Figtree" pitchFamily="2" charset="0"/>
              </a:rPr>
              <a:t>, </a:t>
            </a:r>
            <a:r>
              <a:rPr lang="es-CL" sz="2000" err="1">
                <a:latin typeface="Figtree" pitchFamily="2" charset="0"/>
              </a:rPr>
              <a:t>we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will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quantify</a:t>
            </a:r>
            <a:r>
              <a:rPr lang="es-CL" sz="2000">
                <a:latin typeface="Figtree" pitchFamily="2" charset="0"/>
              </a:rPr>
              <a:t> PAH </a:t>
            </a:r>
            <a:r>
              <a:rPr lang="es-CL" sz="2000" err="1">
                <a:latin typeface="Figtree" pitchFamily="2" charset="0"/>
              </a:rPr>
              <a:t>concentrations</a:t>
            </a:r>
            <a:r>
              <a:rPr lang="es-CL" sz="2000">
                <a:latin typeface="Figtree" pitchFamily="2" charset="0"/>
              </a:rPr>
              <a:t> in </a:t>
            </a:r>
            <a:r>
              <a:rPr lang="es-CL" sz="2000" err="1">
                <a:latin typeface="Figtree" pitchFamily="2" charset="0"/>
              </a:rPr>
              <a:t>seawater</a:t>
            </a:r>
            <a:r>
              <a:rPr lang="es-CL" sz="2000">
                <a:latin typeface="Figtree" pitchFamily="2" charset="0"/>
              </a:rPr>
              <a:t>, </a:t>
            </a:r>
            <a:r>
              <a:rPr lang="es-CL" sz="2000" err="1">
                <a:latin typeface="Figtree" pitchFamily="2" charset="0"/>
              </a:rPr>
              <a:t>phytoplankton</a:t>
            </a:r>
            <a:r>
              <a:rPr lang="es-CL" sz="2000">
                <a:latin typeface="Figtree" pitchFamily="2" charset="0"/>
              </a:rPr>
              <a:t> and </a:t>
            </a:r>
            <a:r>
              <a:rPr lang="es-CL" sz="2000" err="1">
                <a:latin typeface="Figtree" pitchFamily="2" charset="0"/>
              </a:rPr>
              <a:t>zooplankton</a:t>
            </a:r>
            <a:r>
              <a:rPr lang="es-CL" sz="2000">
                <a:latin typeface="Figtree" pitchFamily="2" charset="0"/>
              </a:rPr>
              <a:t>; compute </a:t>
            </a:r>
            <a:r>
              <a:rPr lang="es-CL" sz="2000" err="1">
                <a:latin typeface="Figtree" pitchFamily="2" charset="0"/>
              </a:rPr>
              <a:t>BCFPhyto</a:t>
            </a:r>
            <a:r>
              <a:rPr lang="es-CL" sz="2000">
                <a:latin typeface="Figtree" pitchFamily="2" charset="0"/>
              </a:rPr>
              <a:t> and </a:t>
            </a:r>
            <a:r>
              <a:rPr lang="es-CL" sz="2000" err="1">
                <a:latin typeface="Figtree" pitchFamily="2" charset="0"/>
              </a:rPr>
              <a:t>BCFZoo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values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for</a:t>
            </a:r>
            <a:r>
              <a:rPr lang="es-CL" sz="2000">
                <a:latin typeface="Figtree" pitchFamily="2" charset="0"/>
              </a:rPr>
              <a:t> individual </a:t>
            </a:r>
            <a:r>
              <a:rPr lang="es-CL" sz="2000" err="1">
                <a:latin typeface="Figtree" pitchFamily="2" charset="0"/>
              </a:rPr>
              <a:t>compounds</a:t>
            </a:r>
            <a:r>
              <a:rPr lang="es-CL" sz="2000">
                <a:latin typeface="Figtree" pitchFamily="2" charset="0"/>
              </a:rPr>
              <a:t>; relate </a:t>
            </a:r>
            <a:r>
              <a:rPr lang="es-CL" sz="2000" err="1">
                <a:latin typeface="Figtree" pitchFamily="2" charset="0"/>
              </a:rPr>
              <a:t>these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metrics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to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physicochemical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properties</a:t>
            </a:r>
            <a:r>
              <a:rPr lang="es-CL" sz="2000">
                <a:latin typeface="Figtree" pitchFamily="2" charset="0"/>
              </a:rPr>
              <a:t> (</a:t>
            </a:r>
            <a:r>
              <a:rPr lang="es-CL" sz="2000" err="1">
                <a:latin typeface="Figtree" pitchFamily="2" charset="0"/>
              </a:rPr>
              <a:t>including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temperature-corrected</a:t>
            </a:r>
            <a:r>
              <a:rPr lang="es-CL" sz="2000">
                <a:latin typeface="Figtree" pitchFamily="2" charset="0"/>
              </a:rPr>
              <a:t> log </a:t>
            </a:r>
            <a:r>
              <a:rPr lang="es-CL" sz="2000" err="1">
                <a:latin typeface="Figtree" pitchFamily="2" charset="0"/>
              </a:rPr>
              <a:t>Kₒw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where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appropriate</a:t>
            </a:r>
            <a:r>
              <a:rPr lang="es-CL" sz="2000">
                <a:latin typeface="Figtree" pitchFamily="2" charset="0"/>
              </a:rPr>
              <a:t>); and explore </a:t>
            </a:r>
            <a:r>
              <a:rPr lang="es-CL" sz="2000" err="1">
                <a:latin typeface="Figtree" pitchFamily="2" charset="0"/>
              </a:rPr>
              <a:t>how</a:t>
            </a:r>
            <a:r>
              <a:rPr lang="es-CL" sz="2000">
                <a:latin typeface="Figtree" pitchFamily="2" charset="0"/>
              </a:rPr>
              <a:t> variables </a:t>
            </a:r>
            <a:r>
              <a:rPr lang="es-CL" sz="2000" err="1">
                <a:latin typeface="Figtree" pitchFamily="2" charset="0"/>
              </a:rPr>
              <a:t>such</a:t>
            </a:r>
            <a:r>
              <a:rPr lang="es-CL" sz="2000">
                <a:latin typeface="Figtree" pitchFamily="2" charset="0"/>
              </a:rPr>
              <a:t> as </a:t>
            </a:r>
            <a:r>
              <a:rPr lang="es-CL" sz="2000" err="1">
                <a:latin typeface="Figtree" pitchFamily="2" charset="0"/>
              </a:rPr>
              <a:t>temperature</a:t>
            </a:r>
            <a:r>
              <a:rPr lang="es-CL" sz="2000">
                <a:latin typeface="Figtree" pitchFamily="2" charset="0"/>
              </a:rPr>
              <a:t>, </a:t>
            </a:r>
            <a:r>
              <a:rPr lang="es-CL" sz="2000" err="1">
                <a:latin typeface="Figtree" pitchFamily="2" charset="0"/>
              </a:rPr>
              <a:t>salinity</a:t>
            </a:r>
            <a:r>
              <a:rPr lang="es-CL" sz="2000">
                <a:latin typeface="Figtree" pitchFamily="2" charset="0"/>
              </a:rPr>
              <a:t> and </a:t>
            </a:r>
            <a:r>
              <a:rPr lang="es-CL" sz="2000" err="1">
                <a:latin typeface="Figtree" pitchFamily="2" charset="0"/>
              </a:rPr>
              <a:t>indicators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of</a:t>
            </a:r>
            <a:r>
              <a:rPr lang="es-CL" sz="2000">
                <a:latin typeface="Figtree" pitchFamily="2" charset="0"/>
              </a:rPr>
              <a:t> ice/</a:t>
            </a:r>
            <a:r>
              <a:rPr lang="es-CL" sz="2000" err="1">
                <a:latin typeface="Figtree" pitchFamily="2" charset="0"/>
              </a:rPr>
              <a:t>snow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melt</a:t>
            </a:r>
            <a:r>
              <a:rPr lang="es-CL" sz="2000">
                <a:latin typeface="Figtree" pitchFamily="2" charset="0"/>
              </a:rPr>
              <a:t> </a:t>
            </a:r>
            <a:r>
              <a:rPr lang="es-CL" sz="2000" err="1">
                <a:latin typeface="Figtree" pitchFamily="2" charset="0"/>
              </a:rPr>
              <a:t>modulate</a:t>
            </a:r>
            <a:r>
              <a:rPr lang="es-CL" sz="2000">
                <a:latin typeface="Figtree" pitchFamily="2" charset="0"/>
              </a:rPr>
              <a:t> PAH </a:t>
            </a:r>
            <a:r>
              <a:rPr lang="es-CL" sz="2000" err="1">
                <a:latin typeface="Figtree" pitchFamily="2" charset="0"/>
              </a:rPr>
              <a:t>levels</a:t>
            </a:r>
            <a:r>
              <a:rPr lang="es-CL" sz="2000">
                <a:latin typeface="Figtree" pitchFamily="2" charset="0"/>
              </a:rPr>
              <a:t> and transfer </a:t>
            </a:r>
            <a:r>
              <a:rPr lang="es-CL" sz="2000" err="1">
                <a:latin typeface="Figtree" pitchFamily="2" charset="0"/>
              </a:rPr>
              <a:t>dynamics</a:t>
            </a:r>
            <a:r>
              <a:rPr lang="es-CL" sz="2000">
                <a:latin typeface="Figtree" pitchFamily="2" charset="0"/>
              </a:rPr>
              <a:t>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A584CD7-E4CC-8E16-EFD3-FE649ED996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2867" y="38190432"/>
            <a:ext cx="3095713" cy="698349"/>
          </a:xfrm>
          <a:prstGeom prst="rect">
            <a:avLst/>
          </a:prstGeom>
        </p:spPr>
      </p:pic>
      <p:pic>
        <p:nvPicPr>
          <p:cNvPr id="8" name="Picture 4" descr="INACH potencia la seguridad de sus redes y datos con Egs.cl | EGS 2021">
            <a:extLst>
              <a:ext uri="{FF2B5EF4-FFF2-40B4-BE49-F238E27FC236}">
                <a16:creationId xmlns:a16="http://schemas.microsoft.com/office/drawing/2014/main" id="{3F0B60CE-4284-3F9C-AD63-AB1451D508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33" r="5197" b="26784"/>
          <a:stretch/>
        </p:blipFill>
        <p:spPr bwMode="auto">
          <a:xfrm>
            <a:off x="2433694" y="38128499"/>
            <a:ext cx="2398367" cy="800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oncursos archivo - ANID">
            <a:extLst>
              <a:ext uri="{FF2B5EF4-FFF2-40B4-BE49-F238E27FC236}">
                <a16:creationId xmlns:a16="http://schemas.microsoft.com/office/drawing/2014/main" id="{72B3AC58-7726-F959-64E8-77D5F014C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988" y="38120326"/>
            <a:ext cx="947424" cy="859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R E C E T O X | Facebook">
            <a:extLst>
              <a:ext uri="{FF2B5EF4-FFF2-40B4-BE49-F238E27FC236}">
                <a16:creationId xmlns:a16="http://schemas.microsoft.com/office/drawing/2014/main" id="{D0FC737C-E27D-6A7C-DBA0-599C1C4C4B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1977" y="38188665"/>
            <a:ext cx="790967" cy="79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Home | Polarix">
            <a:extLst>
              <a:ext uri="{FF2B5EF4-FFF2-40B4-BE49-F238E27FC236}">
                <a16:creationId xmlns:a16="http://schemas.microsoft.com/office/drawing/2014/main" id="{E71F8876-26A7-0E0F-6BAF-62FB80FD3A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567" y="38134994"/>
            <a:ext cx="2398367" cy="81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4" descr="Galbanlab – Web">
            <a:extLst>
              <a:ext uri="{FF2B5EF4-FFF2-40B4-BE49-F238E27FC236}">
                <a16:creationId xmlns:a16="http://schemas.microsoft.com/office/drawing/2014/main" id="{038D3E51-D8E3-456A-B6AA-6F8698DD75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1913" y="38279115"/>
            <a:ext cx="2326881" cy="642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8DC96566-EE8F-6741-2EE2-76F7958365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298687" y="38155349"/>
            <a:ext cx="1410135" cy="817438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0A3EA7ED-10B0-1928-93C7-64F8256F2AC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217553" y="38237651"/>
            <a:ext cx="2136746" cy="655833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3E758EF1-C4E0-88B9-CB67-56D47B67970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2332" b="53668"/>
          <a:stretch/>
        </p:blipFill>
        <p:spPr>
          <a:xfrm>
            <a:off x="-1" y="8058621"/>
            <a:ext cx="30275213" cy="598535"/>
          </a:xfrm>
          <a:prstGeom prst="rect">
            <a:avLst/>
          </a:prstGeom>
        </p:spPr>
      </p:pic>
      <p:grpSp>
        <p:nvGrpSpPr>
          <p:cNvPr id="47" name="Grupo 46">
            <a:extLst>
              <a:ext uri="{FF2B5EF4-FFF2-40B4-BE49-F238E27FC236}">
                <a16:creationId xmlns:a16="http://schemas.microsoft.com/office/drawing/2014/main" id="{CA27E8DE-0251-7962-3502-AA5308152D59}"/>
              </a:ext>
            </a:extLst>
          </p:cNvPr>
          <p:cNvGrpSpPr/>
          <p:nvPr/>
        </p:nvGrpSpPr>
        <p:grpSpPr>
          <a:xfrm>
            <a:off x="10903145" y="14451554"/>
            <a:ext cx="9055435" cy="9497665"/>
            <a:chOff x="10903145" y="23982416"/>
            <a:chExt cx="9055435" cy="9497665"/>
          </a:xfrm>
        </p:grpSpPr>
        <p:pic>
          <p:nvPicPr>
            <p:cNvPr id="21" name="Imagen 20">
              <a:extLst>
                <a:ext uri="{FF2B5EF4-FFF2-40B4-BE49-F238E27FC236}">
                  <a16:creationId xmlns:a16="http://schemas.microsoft.com/office/drawing/2014/main" id="{7FE909DB-4A59-1EA7-029B-3A364039CC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r="14925"/>
            <a:stretch>
              <a:fillRect/>
            </a:stretch>
          </p:blipFill>
          <p:spPr>
            <a:xfrm>
              <a:off x="14532510" y="25281462"/>
              <a:ext cx="5426070" cy="5102428"/>
            </a:xfrm>
            <a:prstGeom prst="rect">
              <a:avLst/>
            </a:prstGeom>
          </p:spPr>
        </p:pic>
        <p:grpSp>
          <p:nvGrpSpPr>
            <p:cNvPr id="34" name="Grupo 33">
              <a:extLst>
                <a:ext uri="{FF2B5EF4-FFF2-40B4-BE49-F238E27FC236}">
                  <a16:creationId xmlns:a16="http://schemas.microsoft.com/office/drawing/2014/main" id="{94107037-D8A3-2988-8D48-B2AFE3F76B06}"/>
                </a:ext>
              </a:extLst>
            </p:cNvPr>
            <p:cNvGrpSpPr/>
            <p:nvPr/>
          </p:nvGrpSpPr>
          <p:grpSpPr>
            <a:xfrm>
              <a:off x="10903145" y="30930085"/>
              <a:ext cx="9055434" cy="2549996"/>
              <a:chOff x="10903145" y="33153311"/>
              <a:chExt cx="12154504" cy="3422689"/>
            </a:xfrm>
          </p:grpSpPr>
          <p:pic>
            <p:nvPicPr>
              <p:cNvPr id="22" name="Imagen 21">
                <a:extLst>
                  <a:ext uri="{FF2B5EF4-FFF2-40B4-BE49-F238E27FC236}">
                    <a16:creationId xmlns:a16="http://schemas.microsoft.com/office/drawing/2014/main" id="{A92F79EF-4808-C2DE-56D2-2D1CFC9C5D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0903145" y="33153311"/>
                <a:ext cx="5435556" cy="3106032"/>
              </a:xfrm>
              <a:prstGeom prst="rect">
                <a:avLst/>
              </a:prstGeom>
            </p:spPr>
          </p:pic>
          <p:pic>
            <p:nvPicPr>
              <p:cNvPr id="23" name="Imagen 22">
                <a:extLst>
                  <a:ext uri="{FF2B5EF4-FFF2-40B4-BE49-F238E27FC236}">
                    <a16:creationId xmlns:a16="http://schemas.microsoft.com/office/drawing/2014/main" id="{08D563B0-B4F0-688C-A13B-F369794ED2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6212271" y="33153311"/>
                <a:ext cx="6845378" cy="3422689"/>
              </a:xfrm>
              <a:prstGeom prst="rect">
                <a:avLst/>
              </a:prstGeom>
            </p:spPr>
          </p:pic>
        </p:grpSp>
        <p:pic>
          <p:nvPicPr>
            <p:cNvPr id="24" name="Imagen 23">
              <a:extLst>
                <a:ext uri="{FF2B5EF4-FFF2-40B4-BE49-F238E27FC236}">
                  <a16:creationId xmlns:a16="http://schemas.microsoft.com/office/drawing/2014/main" id="{41D7CCC3-1D8F-8BB7-C682-67489E0034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3145" y="23982416"/>
              <a:ext cx="3346106" cy="6124121"/>
            </a:xfrm>
            <a:prstGeom prst="rect">
              <a:avLst/>
            </a:prstGeom>
          </p:spPr>
        </p:pic>
      </p:grpSp>
      <p:pic>
        <p:nvPicPr>
          <p:cNvPr id="26" name="Imagen 25">
            <a:extLst>
              <a:ext uri="{FF2B5EF4-FFF2-40B4-BE49-F238E27FC236}">
                <a16:creationId xmlns:a16="http://schemas.microsoft.com/office/drawing/2014/main" id="{8CEAC814-B5CF-6AFF-E4CF-A685B7ED5B43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alphaModFix amt="85000"/>
          </a:blip>
          <a:srcRect l="3869" t="5951" r="5204" b="3497"/>
          <a:stretch/>
        </p:blipFill>
        <p:spPr>
          <a:xfrm>
            <a:off x="6376637" y="23112037"/>
            <a:ext cx="3840330" cy="2705770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94DF22ED-6FBC-AC14-DAC0-F58B87C580BD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11" b="7780"/>
          <a:stretch>
            <a:fillRect/>
          </a:stretch>
        </p:blipFill>
        <p:spPr>
          <a:xfrm>
            <a:off x="1182700" y="23637455"/>
            <a:ext cx="5040675" cy="2218164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101FDC5E-AEFD-E2FE-BB09-E6ABD9EC939A}"/>
              </a:ext>
            </a:extLst>
          </p:cNvPr>
          <p:cNvSpPr txBox="1"/>
          <p:nvPr/>
        </p:nvSpPr>
        <p:spPr>
          <a:xfrm>
            <a:off x="10649554" y="8897911"/>
            <a:ext cx="9309025" cy="5482866"/>
          </a:xfrm>
          <a:prstGeom prst="rect">
            <a:avLst/>
          </a:prstGeom>
          <a:noFill/>
          <a:ln w="38100">
            <a:noFill/>
          </a:ln>
        </p:spPr>
        <p:txBody>
          <a:bodyPr wrap="square" lIns="360000" tIns="180000" rIns="360000" bIns="180000" rtlCol="0">
            <a:spAutoFit/>
          </a:bodyPr>
          <a:lstStyle/>
          <a:p>
            <a:pPr defTabSz="3027487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sz="2400" b="1" spc="100">
                <a:solidFill>
                  <a:srgbClr val="262950"/>
                </a:solidFill>
                <a:latin typeface="Figtree ExtraBold" pitchFamily="2" charset="0"/>
              </a:rPr>
              <a:t>RESULTS 1</a:t>
            </a:r>
          </a:p>
          <a:p>
            <a:pPr marL="0" marR="0" lvl="0" indent="0" algn="l" defTabSz="302748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b="1">
                <a:solidFill>
                  <a:srgbClr val="262950"/>
                </a:solidFill>
                <a:latin typeface="Figtree ExtraBold" pitchFamily="2" charset="0"/>
              </a:rPr>
              <a:t>Temperature Influence on PAH Dynamics in the Antarctic Water Column </a:t>
            </a:r>
            <a:r>
              <a:rPr lang="en-US" sz="2000">
                <a:solidFill>
                  <a:srgbClr val="262950"/>
                </a:solidFill>
                <a:latin typeface="Figtree" pitchFamily="2" charset="0"/>
              </a:rPr>
              <a:t>— PAH concentrations rose throughout the sampling period specially for more soluble compounds (Fig A), significantly correlating with temperature (Fig C). Mid-campaign, a marked increase in ∑PAH in the dissolved phase aligned with freshwater influx from melting snow, evidenced by a temperature-salinity correlation (Fig B). This influx enhances PAH solubility and mobility, raising contaminant levels and exposure risks for marine life. Moreover, Ln of concentrations of the Sum of PAHs (ng/L) show a significant increasing trend with the inverse of T (K). Similarly, to results from other Antarctic coastal areas (</a:t>
            </a:r>
            <a:r>
              <a:rPr lang="en-US" sz="2000" err="1">
                <a:solidFill>
                  <a:srgbClr val="262950"/>
                </a:solidFill>
                <a:latin typeface="Figtree" pitchFamily="2" charset="0"/>
              </a:rPr>
              <a:t>Casal</a:t>
            </a:r>
            <a:r>
              <a:rPr lang="en-US" sz="2000">
                <a:solidFill>
                  <a:srgbClr val="262950"/>
                </a:solidFill>
                <a:latin typeface="Figtree" pitchFamily="2" charset="0"/>
              </a:rPr>
              <a:t> et al., 2018).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F29D340A-8D98-C159-4247-63AA3613D163}"/>
              </a:ext>
            </a:extLst>
          </p:cNvPr>
          <p:cNvSpPr txBox="1"/>
          <p:nvPr/>
        </p:nvSpPr>
        <p:spPr>
          <a:xfrm>
            <a:off x="20287297" y="28846178"/>
            <a:ext cx="9274125" cy="6812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302748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u="sng">
                <a:solidFill>
                  <a:srgbClr val="49B79D"/>
                </a:solidFill>
                <a:latin typeface="Figtree ExtraBold" pitchFamily="2" charset="0"/>
              </a:rPr>
              <a:t>Conclusions</a:t>
            </a:r>
          </a:p>
          <a:p>
            <a:pPr defTabSz="3027487">
              <a:lnSpc>
                <a:spcPct val="150000"/>
              </a:lnSpc>
              <a:spcAft>
                <a:spcPts val="1000"/>
              </a:spcAft>
              <a:defRPr/>
            </a:pP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In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summary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Antarctic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ice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reshapes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PAH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partitioning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without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negating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primacy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of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hydrophobicity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.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Dissolved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concentrations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increase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after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yet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BCFs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—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especially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in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phytoplankton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—decline and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logKow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–BCF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slope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flattens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consistent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with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biodilution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/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growth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dilution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: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rapid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biomass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build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-up and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elevated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likely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DOC/POC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distribute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 similar (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or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slightly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larger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) PAH load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across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more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organic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matter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lowering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concentrations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per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unit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mass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(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e.g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.,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Nizzetto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et al., 2012; Chen &amp;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Folt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2005).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Zooplankton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shows a more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stable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slope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suggesting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dietary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uptake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buffers short-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term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changes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in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dissolved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pool.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These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findings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highlight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that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melt-driven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pulses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must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be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explicitly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incorporated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into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fate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models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and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monitoring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strategies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and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that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biomass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and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organic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matter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dynamics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are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critical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covariates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when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interpreting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PAH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bioaccumulation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in a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warming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Antarctic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coastal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ocean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.</a:t>
            </a:r>
          </a:p>
          <a:p>
            <a:endParaRPr lang="es-CL"/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4E8406D6-79C9-30E1-9072-672F6ECE6982}"/>
              </a:ext>
            </a:extLst>
          </p:cNvPr>
          <p:cNvSpPr txBox="1"/>
          <p:nvPr/>
        </p:nvSpPr>
        <p:spPr>
          <a:xfrm>
            <a:off x="1108715" y="26320370"/>
            <a:ext cx="9274125" cy="9923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3027487" rtl="0" eaLnBrk="1" fontAlgn="auto" latinLnBrk="0" hangingPunct="1">
              <a:lnSpc>
                <a:spcPts val="568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L" sz="2800" b="1" u="sng" strike="noStrike" kern="1200" cap="none" spc="0" normalizeH="0" baseline="0" noProof="0" err="1">
                <a:ln>
                  <a:noFill/>
                </a:ln>
                <a:solidFill>
                  <a:srgbClr val="49B79D"/>
                </a:solidFill>
                <a:effectLst/>
                <a:uLnTx/>
                <a:uFillTx/>
                <a:latin typeface="Figtree ExtraBold" pitchFamily="2" charset="0"/>
              </a:rPr>
              <a:t>Methods</a:t>
            </a:r>
            <a:endParaRPr kumimoji="0" lang="es-CL" sz="2400" b="1" u="sng" strike="noStrike" kern="1200" cap="none" spc="0" normalizeH="0" baseline="0" noProof="0">
              <a:ln>
                <a:noFill/>
              </a:ln>
              <a:solidFill>
                <a:srgbClr val="49B79D"/>
              </a:solidFill>
              <a:effectLst/>
              <a:uLnTx/>
              <a:uFillTx/>
              <a:latin typeface="Figtree ExtraBold" pitchFamily="2" charset="0"/>
            </a:endParaRPr>
          </a:p>
          <a:p>
            <a:pPr marL="0" marR="0" lvl="0" indent="0" algn="l" defTabSz="302748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Samples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of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water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(N=12),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phytoplankton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(N=12), and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zooplankton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(N=11)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were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collected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simultaneously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from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December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2019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January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2020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during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the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austral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summer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in Maxwell Bay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on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King George Island.</a:t>
            </a:r>
          </a:p>
          <a:p>
            <a:pPr marL="0" marR="0" lvl="0" indent="0" algn="l" defTabSz="302748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Chemical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analysis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of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water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and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plankton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samples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was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performed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using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a gas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chromatograph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(GC)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instrument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6890 GC, Agilent, USA)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coupled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a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mass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spectrometer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(MS)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equipped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with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a 30 m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by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0.25 mm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i.d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., DB-5 (5 %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diphenyl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dimethyl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polysiloxane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). Target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compounds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were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Acenaftileno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Acy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acenafteno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(Ace),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fluoreno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Fluo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pireno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Pyr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fenantreno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Phe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benzo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[a]antraceno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BaA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criseno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Chry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antraceno 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Ant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fluoranteno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(Flu),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benzo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[b]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fluoranteno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BbFlu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benzo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[k]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fluoranteno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BkFlu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benzo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[a]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pireno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BaPyr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indeno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[1,2,3-c,d]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pireno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(IP),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dibenzo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a,h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]antraceno (DBA),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benzo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g,h,i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]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perileno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BghiPery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bifenilo (BP), reten,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benzo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[b]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fluoreno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BbFluo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benzo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[b]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nafto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[2,3-d]tiofeno (BNT),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benzo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g,h,i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]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fluoranteno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BghiFlu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ciclopenta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c,d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]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pireno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(CPP),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trifenileno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(TP),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dibenzo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a,c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]antraceno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DbacA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benzo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[j]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fluoranteno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BjFlu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benzo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[e]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perileno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BePery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perileno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Pery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antantreno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Antan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 y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coroneno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Cor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). </a:t>
            </a:r>
          </a:p>
          <a:p>
            <a:pPr marL="0" marR="0" lvl="0" indent="0" algn="l" defTabSz="302748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Statistical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analyses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were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conducted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using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Rstudio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software. Non-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parametric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approach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was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used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and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comparissons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were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made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by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means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of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U-Mann Whitney, non-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parametric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linear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regressions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and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broke-stick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linear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regressions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. </a:t>
            </a:r>
          </a:p>
          <a:p>
            <a:endParaRPr lang="es-CL"/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B705FC98-B5D8-69C2-F8D4-19D1F95D2BBC}"/>
              </a:ext>
            </a:extLst>
          </p:cNvPr>
          <p:cNvSpPr txBox="1"/>
          <p:nvPr/>
        </p:nvSpPr>
        <p:spPr>
          <a:xfrm>
            <a:off x="1168401" y="40309804"/>
            <a:ext cx="13968412" cy="1815882"/>
          </a:xfrm>
          <a:prstGeom prst="rect">
            <a:avLst/>
          </a:prstGeom>
          <a:noFill/>
        </p:spPr>
        <p:txBody>
          <a:bodyPr wrap="square" numCol="2" spcCol="648000" rtlCol="0">
            <a:spAutoFit/>
          </a:bodyPr>
          <a:lstStyle/>
          <a:p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We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would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like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to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express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our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sincere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gratitude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for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support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provided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to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Fondecyt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project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1210946 – ANID,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entitled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Impact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of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sedimentary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fluxes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of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algal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blooms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bioaccumulation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and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biomagnification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of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Persistent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Organic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Pollutants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,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awarded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to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Dr. Cristóbal Galbán – Malagón, and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to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ACT192057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project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Long-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Range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Transport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of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Xenobiotics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and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Microorganisms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: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Teleconnections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and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Their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Influence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Terrestrial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Ecosystems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,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awarded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to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Dr. Eduardo Castro –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Nallar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.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This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support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made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possible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execution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of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field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campaign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, as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well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as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processing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and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analysis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of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samples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.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We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also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extend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our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thanks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to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Chilean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Antarctic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Institute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(INACH)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for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logistical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support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during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campaign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(ECA 56, at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Escudero Base), and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to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Research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Infrastructures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RECETOX RI (NoLM2018121, LM2023069) and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CETOCOEN EXCELLENCE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project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(No.CZ.02.1.01/0.0/0.0/17_043/0009632),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funded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by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Ministry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of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Education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,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Youth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, and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Sports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of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Czech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Republic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, and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supported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by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European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Union’s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Horizon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2020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Research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and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Innovation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program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under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grant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agreement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No. 857560.</a:t>
            </a:r>
          </a:p>
          <a:p>
            <a:endParaRPr lang="es-CL" sz="1400">
              <a:solidFill>
                <a:schemeClr val="bg1"/>
              </a:solidFill>
              <a:latin typeface="Avenir Book" panose="02000503020000020003" pitchFamily="2" charset="0"/>
            </a:endParaRP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951121D7-856E-BD1F-9A96-FD0EC5751034}"/>
              </a:ext>
            </a:extLst>
          </p:cNvPr>
          <p:cNvSpPr/>
          <p:nvPr/>
        </p:nvSpPr>
        <p:spPr>
          <a:xfrm>
            <a:off x="10686097" y="8897911"/>
            <a:ext cx="9230437" cy="15366793"/>
          </a:xfrm>
          <a:prstGeom prst="rect">
            <a:avLst/>
          </a:prstGeom>
          <a:noFill/>
          <a:ln w="38100">
            <a:solidFill>
              <a:srgbClr val="49B79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066F462B-1CA6-9140-CF27-E2787B4B0320}"/>
              </a:ext>
            </a:extLst>
          </p:cNvPr>
          <p:cNvSpPr txBox="1"/>
          <p:nvPr/>
        </p:nvSpPr>
        <p:spPr>
          <a:xfrm>
            <a:off x="10675014" y="24647777"/>
            <a:ext cx="9230437" cy="5622456"/>
          </a:xfrm>
          <a:prstGeom prst="rect">
            <a:avLst/>
          </a:prstGeom>
          <a:noFill/>
          <a:ln w="38100">
            <a:noFill/>
          </a:ln>
        </p:spPr>
        <p:txBody>
          <a:bodyPr wrap="square" lIns="360000" tIns="180000" rIns="360000" bIns="180000" rtlCol="0">
            <a:spAutoFit/>
          </a:bodyPr>
          <a:lstStyle/>
          <a:p>
            <a:pPr marL="0" marR="0" lvl="0" indent="0" algn="l" defTabSz="302748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strike="noStrike" kern="1200" cap="none" spc="100" normalizeH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 ExtraBold" pitchFamily="2" charset="0"/>
              </a:rPr>
              <a:t>RESULTS 2</a:t>
            </a:r>
          </a:p>
          <a:p>
            <a:pPr marL="0" marR="0" lvl="0" indent="0" algn="l" defTabSz="302748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L" sz="2000" b="1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 ExtraBold" pitchFamily="2" charset="0"/>
              </a:rPr>
              <a:t>PAHs</a:t>
            </a:r>
            <a:r>
              <a:rPr kumimoji="0" lang="es-CL" sz="2000" b="1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 ExtraBold" pitchFamily="2" charset="0"/>
              </a:rPr>
              <a:t> </a:t>
            </a:r>
            <a:r>
              <a:rPr kumimoji="0" lang="es-CL" sz="2000" b="1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 ExtraBold" pitchFamily="2" charset="0"/>
              </a:rPr>
              <a:t>Bioconcentration</a:t>
            </a:r>
            <a:r>
              <a:rPr kumimoji="0" lang="es-CL" sz="2000" b="1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 ExtraBold" pitchFamily="2" charset="0"/>
              </a:rPr>
              <a:t> in </a:t>
            </a:r>
            <a:r>
              <a:rPr kumimoji="0" lang="es-CL" sz="2000" b="1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 ExtraBold" pitchFamily="2" charset="0"/>
              </a:rPr>
              <a:t>Antarctic</a:t>
            </a:r>
            <a:r>
              <a:rPr kumimoji="0" lang="es-CL" sz="2000" b="1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 ExtraBold" pitchFamily="2" charset="0"/>
              </a:rPr>
              <a:t> Waters</a:t>
            </a:r>
            <a:r>
              <a:rPr kumimoji="0" lang="en-US" sz="2000" b="1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 ExtraBold" pitchFamily="2" charset="0"/>
              </a:rPr>
              <a:t> </a:t>
            </a:r>
            <a:r>
              <a:rPr kumimoji="0" lang="en-US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—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Concentrations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of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28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PAHs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were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measured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with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levels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at 2 ± 2 ng L⁻¹ in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seawater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, 1937 ± 621 ng g⁻¹ in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phytoplankton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, and 1674 ± 266 ng g⁻¹ in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zooplankton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.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estimated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the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Bioconcentration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factor as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the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ratio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between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the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concentration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between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the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phyto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BCFphyto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 and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water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; and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Zooplankton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BCFzoo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 and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water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respectively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. A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significant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p&lt;0.05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relationship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was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found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between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the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logarithm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of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BCFPhyto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BCFZoo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and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Logarithm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of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octanol-water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partition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coefficient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LogKow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 (p &lt; 0.05)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indicating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potential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trophic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transfer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of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this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compounds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or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equilibrium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steady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state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of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these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compounds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between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the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water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and biota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Fig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2).</a:t>
            </a:r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2C9E8DA1-608A-DF66-7C84-3A3F6ACE4692}"/>
              </a:ext>
            </a:extLst>
          </p:cNvPr>
          <p:cNvSpPr/>
          <p:nvPr/>
        </p:nvSpPr>
        <p:spPr>
          <a:xfrm>
            <a:off x="10711557" y="24647777"/>
            <a:ext cx="9230437" cy="11040979"/>
          </a:xfrm>
          <a:prstGeom prst="rect">
            <a:avLst/>
          </a:prstGeom>
          <a:noFill/>
          <a:ln w="38100">
            <a:solidFill>
              <a:srgbClr val="49B79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99E23D9A-B827-83C1-845E-E11493E7B9A6}"/>
              </a:ext>
            </a:extLst>
          </p:cNvPr>
          <p:cNvGrpSpPr/>
          <p:nvPr/>
        </p:nvGrpSpPr>
        <p:grpSpPr>
          <a:xfrm>
            <a:off x="10791788" y="30494990"/>
            <a:ext cx="9057592" cy="4866011"/>
            <a:chOff x="15806967" y="8870416"/>
            <a:chExt cx="13966136" cy="7503029"/>
          </a:xfrm>
        </p:grpSpPr>
        <p:pic>
          <p:nvPicPr>
            <p:cNvPr id="39" name="Imagen 38">
              <a:extLst>
                <a:ext uri="{FF2B5EF4-FFF2-40B4-BE49-F238E27FC236}">
                  <a16:creationId xmlns:a16="http://schemas.microsoft.com/office/drawing/2014/main" id="{E7060036-A7BC-205D-472A-D32ECF0B33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06967" y="8870416"/>
              <a:ext cx="7021682" cy="7466389"/>
            </a:xfrm>
            <a:prstGeom prst="rect">
              <a:avLst/>
            </a:prstGeom>
          </p:spPr>
        </p:pic>
        <p:pic>
          <p:nvPicPr>
            <p:cNvPr id="40" name="Imagen 39">
              <a:extLst>
                <a:ext uri="{FF2B5EF4-FFF2-40B4-BE49-F238E27FC236}">
                  <a16:creationId xmlns:a16="http://schemas.microsoft.com/office/drawing/2014/main" id="{E5DB8176-1B1E-9776-A6B7-964E434D17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51421" y="8907057"/>
              <a:ext cx="7021682" cy="7466388"/>
            </a:xfrm>
            <a:prstGeom prst="rect">
              <a:avLst/>
            </a:prstGeom>
          </p:spPr>
        </p:pic>
      </p:grpSp>
      <p:sp>
        <p:nvSpPr>
          <p:cNvPr id="42" name="CuadroTexto 41">
            <a:extLst>
              <a:ext uri="{FF2B5EF4-FFF2-40B4-BE49-F238E27FC236}">
                <a16:creationId xmlns:a16="http://schemas.microsoft.com/office/drawing/2014/main" id="{BBF1574B-141B-D735-8683-8D3715EAAA6A}"/>
              </a:ext>
            </a:extLst>
          </p:cNvPr>
          <p:cNvSpPr txBox="1"/>
          <p:nvPr/>
        </p:nvSpPr>
        <p:spPr>
          <a:xfrm>
            <a:off x="20250754" y="8932825"/>
            <a:ext cx="9230437" cy="14650568"/>
          </a:xfrm>
          <a:prstGeom prst="rect">
            <a:avLst/>
          </a:prstGeom>
          <a:noFill/>
          <a:ln w="38100">
            <a:noFill/>
          </a:ln>
        </p:spPr>
        <p:txBody>
          <a:bodyPr wrap="square" lIns="360000" tIns="180000" rIns="360000" bIns="180000" rtlCol="0">
            <a:spAutoFit/>
          </a:bodyPr>
          <a:lstStyle/>
          <a:p>
            <a:pPr marR="0" lvl="0" indent="0" defTabSz="3027487" fontAlgn="auto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b="1" spc="100">
                <a:solidFill>
                  <a:srgbClr val="262950"/>
                </a:solidFill>
                <a:latin typeface="Figtree ExtraBold" pitchFamily="2" charset="0"/>
              </a:rPr>
              <a:t>RESULTS 3</a:t>
            </a:r>
          </a:p>
          <a:p>
            <a:pPr marL="0" marR="0" lvl="0" indent="0" algn="l" defTabSz="302748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CL" sz="2000" b="1" err="1">
                <a:solidFill>
                  <a:srgbClr val="262950"/>
                </a:solidFill>
                <a:latin typeface="Figtree ExtraBold" pitchFamily="2" charset="0"/>
              </a:rPr>
              <a:t>Impact</a:t>
            </a:r>
            <a:r>
              <a:rPr lang="es-CL" sz="2000" b="1">
                <a:solidFill>
                  <a:srgbClr val="262950"/>
                </a:solidFill>
                <a:latin typeface="Figtree ExtraBold" pitchFamily="2" charset="0"/>
              </a:rPr>
              <a:t> </a:t>
            </a:r>
            <a:r>
              <a:rPr lang="es-CL" sz="2000" b="1" err="1">
                <a:solidFill>
                  <a:srgbClr val="262950"/>
                </a:solidFill>
                <a:latin typeface="Figtree ExtraBold" pitchFamily="2" charset="0"/>
              </a:rPr>
              <a:t>of</a:t>
            </a:r>
            <a:r>
              <a:rPr lang="es-CL" sz="2000" b="1">
                <a:solidFill>
                  <a:srgbClr val="262950"/>
                </a:solidFill>
                <a:latin typeface="Figtree ExtraBold" pitchFamily="2" charset="0"/>
              </a:rPr>
              <a:t> Ice </a:t>
            </a:r>
            <a:r>
              <a:rPr lang="es-CL" sz="2000" b="1" err="1">
                <a:solidFill>
                  <a:srgbClr val="262950"/>
                </a:solidFill>
                <a:latin typeface="Figtree ExtraBold" pitchFamily="2" charset="0"/>
              </a:rPr>
              <a:t>Melting</a:t>
            </a:r>
            <a:r>
              <a:rPr lang="es-CL" sz="2000" b="1">
                <a:solidFill>
                  <a:srgbClr val="262950"/>
                </a:solidFill>
                <a:latin typeface="Figtree ExtraBold" pitchFamily="2" charset="0"/>
              </a:rPr>
              <a:t> </a:t>
            </a:r>
            <a:r>
              <a:rPr lang="es-CL" sz="2000" b="1" err="1">
                <a:solidFill>
                  <a:srgbClr val="262950"/>
                </a:solidFill>
                <a:latin typeface="Figtree ExtraBold" pitchFamily="2" charset="0"/>
              </a:rPr>
              <a:t>on</a:t>
            </a:r>
            <a:r>
              <a:rPr lang="es-CL" sz="2000" b="1">
                <a:solidFill>
                  <a:srgbClr val="262950"/>
                </a:solidFill>
                <a:latin typeface="Figtree ExtraBold" pitchFamily="2" charset="0"/>
              </a:rPr>
              <a:t> </a:t>
            </a:r>
            <a:r>
              <a:rPr lang="es-CL" sz="2000" b="1" err="1">
                <a:solidFill>
                  <a:srgbClr val="262950"/>
                </a:solidFill>
                <a:latin typeface="Figtree ExtraBold" pitchFamily="2" charset="0"/>
              </a:rPr>
              <a:t>Bioconcentration</a:t>
            </a:r>
            <a:r>
              <a:rPr lang="en-US" sz="2000" b="1">
                <a:solidFill>
                  <a:srgbClr val="262950"/>
                </a:solidFill>
                <a:latin typeface="Figtree ExtraBold" pitchFamily="2" charset="0"/>
              </a:rPr>
              <a:t> </a:t>
            </a:r>
            <a:r>
              <a:rPr lang="en-US" sz="2000">
                <a:solidFill>
                  <a:srgbClr val="262950"/>
                </a:solidFill>
                <a:latin typeface="Figtree" pitchFamily="2" charset="0"/>
              </a:rPr>
              <a:t>—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plots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show a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consistent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positive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relationship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between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log BCF in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phyto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and zoo and log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Kow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in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both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phytoplankton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and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zooplankton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confirming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that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hydrophobicity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still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governs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uptake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/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partitioning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. After ice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however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regressions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shift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downward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—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BCFs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are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lower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—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likely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because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dissolved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PAH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concentrations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rise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with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meltwater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(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inflating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denominator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),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rapid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biomass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growth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dilutes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intracellular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burdens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and/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or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increased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DOC/POC competes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for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sorption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.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Slopes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are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steeper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before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(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notably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in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phytoplankton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) and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flatten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afterward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suggesting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weaker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Kow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control once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melt-driven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processes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operate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.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Phase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differences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are more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pronounced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in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phytoplankton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whereas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zooplankton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shows a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smaller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decline,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consistent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with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dietary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uptake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buffering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changes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in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dissolved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pool.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gap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between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phases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increases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for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high-Kₒw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compounds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(&gt;~6.5),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implying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that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most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hydrophobic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PAHs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are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most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sensitive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to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melt-related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shifts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in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availability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.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Finally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greater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scatter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after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—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especially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in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phytoplankton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—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points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to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altered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community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structure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/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physiology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or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spatially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heterogeneous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inputs.</a:t>
            </a:r>
          </a:p>
          <a:p>
            <a:pPr marL="0" marR="0" lvl="0" indent="0" algn="l" defTabSz="302748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Antarctic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ice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changes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how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hydrophobicity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drives BCF.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Before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low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/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stable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dissolved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PAHs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give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steep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logKow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–BCF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slope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. After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PAH pulses plus DOC/POC and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rapid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biomass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growth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raise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water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concentrations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and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dilute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/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sorb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compounds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flattening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slope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and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lowering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BCFs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—so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weakens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simple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logKow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control.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For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zooplankton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adding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LogKow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×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phase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interaction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does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not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improve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model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(</a:t>
            </a:r>
            <a:r>
              <a:rPr lang="el-GR" sz="2000">
                <a:solidFill>
                  <a:srgbClr val="262950"/>
                </a:solidFill>
              </a:rPr>
              <a:t>Δ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RSS = 0.45; F₁,₃₀₄ = 1.74; p = 0.19).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Thus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slope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of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logBCF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versus log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Kow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statistically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same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before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and after ice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.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Hydrophobicity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controls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bioconcentration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in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zooplankton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similarly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under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both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conditions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—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likely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because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dietary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uptake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buffers short-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term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changes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in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dissolved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pool—so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simpler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additive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model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(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without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interaction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)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adequate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.</a:t>
            </a:r>
          </a:p>
        </p:txBody>
      </p:sp>
      <p:grpSp>
        <p:nvGrpSpPr>
          <p:cNvPr id="46" name="Grupo 45">
            <a:extLst>
              <a:ext uri="{FF2B5EF4-FFF2-40B4-BE49-F238E27FC236}">
                <a16:creationId xmlns:a16="http://schemas.microsoft.com/office/drawing/2014/main" id="{3D1B785C-6C75-1348-E4E2-6CAF25F8AB73}"/>
              </a:ext>
            </a:extLst>
          </p:cNvPr>
          <p:cNvGrpSpPr/>
          <p:nvPr/>
        </p:nvGrpSpPr>
        <p:grpSpPr>
          <a:xfrm>
            <a:off x="20573509" y="23804147"/>
            <a:ext cx="8604425" cy="4280997"/>
            <a:chOff x="15913292" y="21917200"/>
            <a:chExt cx="14166479" cy="7048310"/>
          </a:xfrm>
        </p:grpSpPr>
        <p:pic>
          <p:nvPicPr>
            <p:cNvPr id="44" name="Imagen 43">
              <a:extLst>
                <a:ext uri="{FF2B5EF4-FFF2-40B4-BE49-F238E27FC236}">
                  <a16:creationId xmlns:a16="http://schemas.microsoft.com/office/drawing/2014/main" id="{B789304F-288D-9077-4A15-A252839D59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rcRect r="23140"/>
            <a:stretch>
              <a:fillRect/>
            </a:stretch>
          </p:blipFill>
          <p:spPr>
            <a:xfrm>
              <a:off x="22856606" y="21917200"/>
              <a:ext cx="7223165" cy="7048310"/>
            </a:xfrm>
            <a:prstGeom prst="rect">
              <a:avLst/>
            </a:prstGeom>
          </p:spPr>
        </p:pic>
        <p:pic>
          <p:nvPicPr>
            <p:cNvPr id="45" name="Imagen 44">
              <a:extLst>
                <a:ext uri="{FF2B5EF4-FFF2-40B4-BE49-F238E27FC236}">
                  <a16:creationId xmlns:a16="http://schemas.microsoft.com/office/drawing/2014/main" id="{97D54490-0A9D-35E9-85D2-AAEE11132D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rcRect r="25448"/>
            <a:stretch>
              <a:fillRect/>
            </a:stretch>
          </p:blipFill>
          <p:spPr>
            <a:xfrm>
              <a:off x="15913292" y="21930392"/>
              <a:ext cx="6944454" cy="6986107"/>
            </a:xfrm>
            <a:prstGeom prst="rect">
              <a:avLst/>
            </a:prstGeom>
          </p:spPr>
        </p:pic>
      </p:grpSp>
      <p:sp>
        <p:nvSpPr>
          <p:cNvPr id="43" name="Rectángulo 42">
            <a:extLst>
              <a:ext uri="{FF2B5EF4-FFF2-40B4-BE49-F238E27FC236}">
                <a16:creationId xmlns:a16="http://schemas.microsoft.com/office/drawing/2014/main" id="{9981261D-57FC-91E3-511C-272D2E2CBD51}"/>
              </a:ext>
            </a:extLst>
          </p:cNvPr>
          <p:cNvSpPr/>
          <p:nvPr/>
        </p:nvSpPr>
        <p:spPr>
          <a:xfrm>
            <a:off x="20287297" y="8932825"/>
            <a:ext cx="9230437" cy="19589421"/>
          </a:xfrm>
          <a:prstGeom prst="rect">
            <a:avLst/>
          </a:prstGeom>
          <a:noFill/>
          <a:ln w="38100">
            <a:solidFill>
              <a:srgbClr val="49B79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16935662-A453-4056-7D53-86BB885C0E8C}"/>
              </a:ext>
            </a:extLst>
          </p:cNvPr>
          <p:cNvSpPr txBox="1"/>
          <p:nvPr/>
        </p:nvSpPr>
        <p:spPr>
          <a:xfrm>
            <a:off x="20287297" y="35307335"/>
            <a:ext cx="9383546" cy="446019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0" marR="0" lvl="0" indent="0" algn="l" defTabSz="3027487" rtl="0" eaLnBrk="1" fontAlgn="auto" latinLnBrk="0" hangingPunct="1">
              <a:lnSpc>
                <a:spcPts val="568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CL" sz="2400" b="1" spc="100" err="1">
                <a:solidFill>
                  <a:srgbClr val="262950"/>
                </a:solidFill>
                <a:latin typeface="Figtree ExtraBold" pitchFamily="2" charset="0"/>
              </a:rPr>
              <a:t>REFS</a:t>
            </a:r>
            <a:endParaRPr lang="es-CL" sz="2400" b="1" spc="100">
              <a:solidFill>
                <a:srgbClr val="262950"/>
              </a:solidFill>
              <a:latin typeface="Figtree ExtraBold" pitchFamily="2" charset="0"/>
            </a:endParaRPr>
          </a:p>
          <a:p>
            <a:pPr defTabSz="3027487">
              <a:lnSpc>
                <a:spcPct val="150000"/>
              </a:lnSpc>
              <a:defRPr/>
            </a:pP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Nizzetto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, L., et al., 2012).,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Environmental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Science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&amp;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Technology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, 10.1021/es204176q; Chen, C. Y., &amp;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Folt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, C. L., 2005.,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Environmental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Science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&amp;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Technology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, 10.1021/es0403007; Tao, Y., et al., 2018.,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Water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Research,10.1016/j.watres.2017.12.053. </a:t>
            </a:r>
            <a:r>
              <a:rPr lang="en-US" sz="1400" dirty="0" err="1">
                <a:solidFill>
                  <a:srgbClr val="262950"/>
                </a:solidFill>
                <a:latin typeface="Figtree" pitchFamily="2" charset="0"/>
              </a:rPr>
              <a:t>Manzetti</a:t>
            </a:r>
            <a:r>
              <a:rPr lang="en-US" sz="1400" dirty="0">
                <a:solidFill>
                  <a:srgbClr val="262950"/>
                </a:solidFill>
                <a:latin typeface="Figtree" pitchFamily="2" charset="0"/>
              </a:rPr>
              <a:t>, S., 2013., Polycyclic Aromatic Compounds,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10.1080/10406638.2013.781042; Li et al., 2020.,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Journal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of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Environmental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Sciences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, 10.1016/j.jes.2020.04.024; Cabrerizo, A., et al.,2014, Global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Biogeochemical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Cycles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 10.1002/2014GB004910.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Cai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, M., et al., 2016.  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Environmental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science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&amp;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technology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. 10.1021/acs.est.6b02766;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Martins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, C. D. C., et al., 2004., 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Antarctic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Science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., 10.1017/S0954102004001932; Nash, S. B., 2011.,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Journal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of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Environmental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Monitoring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, 10.1039/C0EM00230E;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Szopińska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, M., et al., 2019., 10.1016/j.scitotenv.2018.09.203; Cao et al., 2018., Marine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Pollution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Bulletin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., 10.1016/j.marpolbul.2018.10.045; Casal, P., et a., 2018,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Environmental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Science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and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Technology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., 10.1021/acs.est.8b03640.</a:t>
            </a:r>
          </a:p>
          <a:p>
            <a:endParaRPr lang="es-CL" dirty="0"/>
          </a:p>
        </p:txBody>
      </p:sp>
      <p:pic>
        <p:nvPicPr>
          <p:cNvPr id="55" name="Imagen 54">
            <a:extLst>
              <a:ext uri="{FF2B5EF4-FFF2-40B4-BE49-F238E27FC236}">
                <a16:creationId xmlns:a16="http://schemas.microsoft.com/office/drawing/2014/main" id="{177484E8-5772-BE31-152F-6FB6C56F221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99" r="34076" b="18662"/>
          <a:stretch/>
        </p:blipFill>
        <p:spPr>
          <a:xfrm>
            <a:off x="0" y="36153506"/>
            <a:ext cx="19958580" cy="1430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910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F35A1932-086C-A691-4B74-5DF71759730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6DBA795-3B34-2A8D-38A5-C0F3A2B5C5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6C26056-C226-9283-6CA5-CA45F71574A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posición de imagen 4">
            <a:extLst>
              <a:ext uri="{FF2B5EF4-FFF2-40B4-BE49-F238E27FC236}">
                <a16:creationId xmlns:a16="http://schemas.microsoft.com/office/drawing/2014/main" id="{7CE3983A-20DE-D6ED-1873-537C816AC87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70DAF985-CCCE-6B8D-551B-86DF682092B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7E8A32F0-30F8-999E-EB0B-54F9573895E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D567F11C-097E-D8E6-4EA9-3AA93F041C4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27B48D19-36BF-AB56-3704-5929F6D36B1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0" name="Marcador de posición de imagen 9">
            <a:extLst>
              <a:ext uri="{FF2B5EF4-FFF2-40B4-BE49-F238E27FC236}">
                <a16:creationId xmlns:a16="http://schemas.microsoft.com/office/drawing/2014/main" id="{0DCA129B-B26B-B00F-DE75-64622FE56A96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1" name="Marcador de posición de imagen 10">
            <a:extLst>
              <a:ext uri="{FF2B5EF4-FFF2-40B4-BE49-F238E27FC236}">
                <a16:creationId xmlns:a16="http://schemas.microsoft.com/office/drawing/2014/main" id="{5DAD09CC-7A0B-3B57-4431-7693D8439BC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2" name="Marcador de texto 11">
            <a:extLst>
              <a:ext uri="{FF2B5EF4-FFF2-40B4-BE49-F238E27FC236}">
                <a16:creationId xmlns:a16="http://schemas.microsoft.com/office/drawing/2014/main" id="{D6F5F271-A807-C103-C29A-10B6568077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id="{7A7E55CD-9FF2-DAA7-9CD6-41704CF24683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87970BF8-2E55-F8FC-731D-418793DDD29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5" name="Marcador de texto 14">
            <a:extLst>
              <a:ext uri="{FF2B5EF4-FFF2-40B4-BE49-F238E27FC236}">
                <a16:creationId xmlns:a16="http://schemas.microsoft.com/office/drawing/2014/main" id="{27344252-C401-9E13-CC92-ADE9F92B1FD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6" name="Marcador de posición de imagen 15">
            <a:extLst>
              <a:ext uri="{FF2B5EF4-FFF2-40B4-BE49-F238E27FC236}">
                <a16:creationId xmlns:a16="http://schemas.microsoft.com/office/drawing/2014/main" id="{96469741-778C-49B0-98F3-E74F7A403609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86792132"/>
      </p:ext>
    </p:extLst>
  </p:cSld>
  <p:clrMapOvr>
    <a:masterClrMapping/>
  </p:clrMapOvr>
</p:sld>
</file>

<file path=ppt/theme/theme1.xml><?xml version="1.0" encoding="utf-8"?>
<a:theme xmlns:a="http://schemas.openxmlformats.org/drawingml/2006/main" name="Icemelt">
  <a:themeElements>
    <a:clrScheme name="Icemelt 1">
      <a:dk1>
        <a:srgbClr val="252850"/>
      </a:dk1>
      <a:lt1>
        <a:srgbClr val="FFFFFF"/>
      </a:lt1>
      <a:dk2>
        <a:srgbClr val="7F6B74"/>
      </a:dk2>
      <a:lt2>
        <a:srgbClr val="BDC2DB"/>
      </a:lt2>
      <a:accent1>
        <a:srgbClr val="60EECC"/>
      </a:accent1>
      <a:accent2>
        <a:srgbClr val="262850"/>
      </a:accent2>
      <a:accent3>
        <a:srgbClr val="7F6B74"/>
      </a:accent3>
      <a:accent4>
        <a:srgbClr val="BDC2DB"/>
      </a:accent4>
      <a:accent5>
        <a:srgbClr val="60EECC"/>
      </a:accent5>
      <a:accent6>
        <a:srgbClr val="FEFEFF"/>
      </a:accent6>
      <a:hlink>
        <a:srgbClr val="60EECC"/>
      </a:hlink>
      <a:folHlink>
        <a:srgbClr val="262850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3082</TotalTime>
  <Words>2091</Words>
  <Application>Microsoft Macintosh PowerPoint</Application>
  <PresentationFormat>Personalizado</PresentationFormat>
  <Paragraphs>21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12" baseType="lpstr">
      <vt:lpstr>Arial</vt:lpstr>
      <vt:lpstr>Avenir</vt:lpstr>
      <vt:lpstr>Avenir Black</vt:lpstr>
      <vt:lpstr>Avenir Book</vt:lpstr>
      <vt:lpstr>Corbel</vt:lpstr>
      <vt:lpstr>Figtree</vt:lpstr>
      <vt:lpstr>Figtree ExtraBold</vt:lpstr>
      <vt:lpstr>Figtree Medium</vt:lpstr>
      <vt:lpstr>Gill Sans MT</vt:lpstr>
      <vt:lpstr>Icemelt</vt:lpstr>
      <vt:lpstr>Toxic Hitchhikers: PAHs in Plankton and the Changing Antarctic Ecosystem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Vicencio 3</dc:creator>
  <cp:lastModifiedBy>Vicencio 3</cp:lastModifiedBy>
  <cp:revision>7</cp:revision>
  <dcterms:created xsi:type="dcterms:W3CDTF">2026-03-05T21:09:25Z</dcterms:created>
  <dcterms:modified xsi:type="dcterms:W3CDTF">2026-03-16T13:34:29Z</dcterms:modified>
</cp:coreProperties>
</file>